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34644" y="1100454"/>
            <a:ext cx="7474711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7516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7516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7516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"/>
            <a:ext cx="9058261" cy="10329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2666" y="2775661"/>
            <a:ext cx="6598666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27516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5594" y="1971714"/>
            <a:ext cx="4160520" cy="362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Relationship Id="rId4" Type="http://schemas.openxmlformats.org/officeDocument/2006/relationships/image" Target="../media/image3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5" Type="http://schemas.openxmlformats.org/officeDocument/2006/relationships/image" Target="../media/image3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hyperlink" Target="http://www.clean-code-developer.de/" TargetMode="External"/><Relationship Id="rId5" Type="http://schemas.openxmlformats.org/officeDocument/2006/relationships/image" Target="../media/image38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42.png"/><Relationship Id="rId4" Type="http://schemas.openxmlformats.org/officeDocument/2006/relationships/image" Target="../media/image38.jp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4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46.png"/><Relationship Id="rId4" Type="http://schemas.openxmlformats.org/officeDocument/2006/relationships/image" Target="../media/image1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jpg"/><Relationship Id="rId8" Type="http://schemas.openxmlformats.org/officeDocument/2006/relationships/image" Target="../media/image5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5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62.jpg"/><Relationship Id="rId7" Type="http://schemas.openxmlformats.org/officeDocument/2006/relationships/image" Target="../media/image6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jp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jp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jpg"/><Relationship Id="rId23" Type="http://schemas.openxmlformats.org/officeDocument/2006/relationships/image" Target="../media/image87.png"/><Relationship Id="rId24" Type="http://schemas.openxmlformats.org/officeDocument/2006/relationships/image" Target="../media/image88.png"/><Relationship Id="rId25" Type="http://schemas.openxmlformats.org/officeDocument/2006/relationships/image" Target="../media/image89.png"/><Relationship Id="rId26" Type="http://schemas.openxmlformats.org/officeDocument/2006/relationships/image" Target="../media/image90.png"/><Relationship Id="rId27" Type="http://schemas.openxmlformats.org/officeDocument/2006/relationships/image" Target="../media/image91.png"/><Relationship Id="rId28" Type="http://schemas.openxmlformats.org/officeDocument/2006/relationships/image" Target="../media/image92.png"/><Relationship Id="rId29" Type="http://schemas.openxmlformats.org/officeDocument/2006/relationships/image" Target="../media/image93.png"/><Relationship Id="rId30" Type="http://schemas.openxmlformats.org/officeDocument/2006/relationships/image" Target="../media/image94.png"/><Relationship Id="rId31" Type="http://schemas.openxmlformats.org/officeDocument/2006/relationships/image" Target="../media/image95.png"/><Relationship Id="rId32" Type="http://schemas.openxmlformats.org/officeDocument/2006/relationships/image" Target="../media/image96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97.png"/><Relationship Id="rId6" Type="http://schemas.openxmlformats.org/officeDocument/2006/relationships/image" Target="../media/image14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6.png"/><Relationship Id="rId4" Type="http://schemas.openxmlformats.org/officeDocument/2006/relationships/image" Target="../media/image107.jpg"/><Relationship Id="rId5" Type="http://schemas.openxmlformats.org/officeDocument/2006/relationships/image" Target="../media/image108.jpg"/><Relationship Id="rId6" Type="http://schemas.openxmlformats.org/officeDocument/2006/relationships/image" Target="../media/image109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Relationship Id="rId3" Type="http://schemas.openxmlformats.org/officeDocument/2006/relationships/image" Target="../media/image112.jpg"/><Relationship Id="rId4" Type="http://schemas.openxmlformats.org/officeDocument/2006/relationships/image" Target="../media/image113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hyperlink" Target="http://www.clean-code-developer.de/" TargetMode="External"/><Relationship Id="rId4" Type="http://schemas.openxmlformats.org/officeDocument/2006/relationships/hyperlink" Target="http://de.wikipedia.org/wiki/Clean_Code" TargetMode="External"/><Relationship Id="rId5" Type="http://schemas.openxmlformats.org/officeDocument/2006/relationships/hyperlink" Target="http://www.clean-code.info/" TargetMode="External"/><Relationship Id="rId6" Type="http://schemas.openxmlformats.org/officeDocument/2006/relationships/image" Target="../media/image16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lickr.com/photos/pringels/3139474250/sizes/l/in/photostream/" TargetMode="External"/><Relationship Id="rId3" Type="http://schemas.openxmlformats.org/officeDocument/2006/relationships/hyperlink" Target="http://www.flickr.com/photos/23313526%40N07/4948442428/sizes/l/in/photostream/" TargetMode="External"/><Relationship Id="rId4" Type="http://schemas.openxmlformats.org/officeDocument/2006/relationships/hyperlink" Target="http://www.flickr.com/photos/29747502%40N03/2784238062/sizes/l/in/photostream/" TargetMode="External"/><Relationship Id="rId5" Type="http://schemas.openxmlformats.org/officeDocument/2006/relationships/hyperlink" Target="http://www.rottenplaces.de/" TargetMode="External"/><Relationship Id="rId6" Type="http://schemas.openxmlformats.org/officeDocument/2006/relationships/hyperlink" Target="http://office.microsoft.com/en-us/images" TargetMode="External"/><Relationship Id="rId7" Type="http://schemas.openxmlformats.org/officeDocument/2006/relationships/hyperlink" Target="http://upload.wikimedia.org/wikipedia/commons/9/91/22_West_-_view_from_window.jpg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ker.com/" TargetMode="External"/><Relationship Id="rId3" Type="http://schemas.openxmlformats.org/officeDocument/2006/relationships/hyperlink" Target="http://www.sxc.hu/browse.phtml?f=download&amp;id=866819" TargetMode="External"/><Relationship Id="rId4" Type="http://schemas.openxmlformats.org/officeDocument/2006/relationships/hyperlink" Target="http://www.flickr.com/photos/23313526%40N07/4948442428/sizes/l/in/photostream/" TargetMode="External"/><Relationship Id="rId5" Type="http://schemas.openxmlformats.org/officeDocument/2006/relationships/hyperlink" Target="http://www.flickr.com/photos/ionics/6338284584" TargetMode="External"/><Relationship Id="rId6" Type="http://schemas.openxmlformats.org/officeDocument/2006/relationships/hyperlink" Target="http://www.f1online.de/" TargetMode="External"/><Relationship Id="rId7" Type="http://schemas.openxmlformats.org/officeDocument/2006/relationships/hyperlink" Target="http://www.clean-code-developer.de/" TargetMode="External"/><Relationship Id="rId8" Type="http://schemas.openxmlformats.org/officeDocument/2006/relationships/hyperlink" Target="http://www.rottenplaces.de/" TargetMode="Externa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ean-code-developer.de/" TargetMode="External"/><Relationship Id="rId3" Type="http://schemas.openxmlformats.org/officeDocument/2006/relationships/hyperlink" Target="http://www.flickr.com/photos/oskay/437341603/" TargetMode="External"/><Relationship Id="rId4" Type="http://schemas.openxmlformats.org/officeDocument/2006/relationships/hyperlink" Target="http://www.clker.com/" TargetMode="External"/><Relationship Id="rId5" Type="http://schemas.openxmlformats.org/officeDocument/2006/relationships/hyperlink" Target="http://openclipart.org/people/DooFi/DooFi_Piggybank.png" TargetMode="External"/><Relationship Id="rId6" Type="http://schemas.openxmlformats.org/officeDocument/2006/relationships/hyperlink" Target="http://openclipart.org/people/lolonene/1309969161.png" TargetMode="External"/><Relationship Id="rId7" Type="http://schemas.openxmlformats.org/officeDocument/2006/relationships/hyperlink" Target="http://freepostermaker.com/uploads/saved_posters/free-poster-dnxeoi88fg-WILLIES-WASH.jpg" TargetMode="External"/><Relationship Id="rId8" Type="http://schemas.openxmlformats.org/officeDocument/2006/relationships/hyperlink" Target="http://office.microsoft.com/de-de/images/results.aspx?qu=frau%2Bcomputer&amp;ex=1&amp;ctt=1" TargetMode="External"/><Relationship Id="rId9" Type="http://schemas.openxmlformats.org/officeDocument/2006/relationships/hyperlink" Target="http://office.microsoft.com/de-de/images/results.aspx?ex=2&amp;qu=frau%20b%C3%BCro%20stress" TargetMode="External"/><Relationship Id="rId10" Type="http://schemas.openxmlformats.org/officeDocument/2006/relationships/hyperlink" Target="http://hdfreewallpaper.info/fishy-ubuntu-1920-x-1080.html" TargetMode="Externa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47.png"/><Relationship Id="rId4" Type="http://schemas.openxmlformats.org/officeDocument/2006/relationships/image" Target="../media/image119.png"/><Relationship Id="rId5" Type="http://schemas.openxmlformats.org/officeDocument/2006/relationships/image" Target="../media/image120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21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g"/><Relationship Id="rId3" Type="http://schemas.openxmlformats.org/officeDocument/2006/relationships/image" Target="../media/image123.jp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iks-gmbh.com/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7175" y="5945871"/>
            <a:ext cx="1981835" cy="62928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5">
                <a:latin typeface="Arial"/>
                <a:cs typeface="Arial"/>
              </a:rPr>
              <a:t>von </a:t>
            </a:r>
            <a:r>
              <a:rPr dirty="0" sz="1800" b="1">
                <a:latin typeface="Arial"/>
                <a:cs typeface="Arial"/>
              </a:rPr>
              <a:t>Jörg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Vollmer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800">
                <a:latin typeface="Arial"/>
                <a:cs typeface="Arial"/>
              </a:rPr>
              <a:t>und </a:t>
            </a:r>
            <a:r>
              <a:rPr dirty="0" sz="1800" b="1">
                <a:latin typeface="Arial"/>
                <a:cs typeface="Arial"/>
              </a:rPr>
              <a:t>Reik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Oberrath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"/>
            <a:ext cx="9144000" cy="1071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741157" y="6275019"/>
            <a:ext cx="11722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26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5">
                <a:latin typeface="Arial"/>
                <a:cs typeface="Arial"/>
              </a:rPr>
              <a:t>0</a:t>
            </a:r>
            <a:r>
              <a:rPr dirty="0" sz="1800">
                <a:latin typeface="Arial"/>
                <a:cs typeface="Arial"/>
              </a:rPr>
              <a:t>6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5">
                <a:latin typeface="Arial"/>
                <a:cs typeface="Arial"/>
              </a:rPr>
              <a:t>2</a:t>
            </a:r>
            <a:r>
              <a:rPr dirty="0" sz="1800">
                <a:latin typeface="Arial"/>
                <a:cs typeface="Arial"/>
              </a:rPr>
              <a:t>0</a:t>
            </a:r>
            <a:r>
              <a:rPr dirty="0" sz="1800" spc="-20">
                <a:latin typeface="Arial"/>
                <a:cs typeface="Arial"/>
              </a:rPr>
              <a:t>1</a:t>
            </a:r>
            <a:r>
              <a:rPr dirty="0" sz="180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43050" y="1839848"/>
            <a:ext cx="5314950" cy="3265804"/>
            <a:chOff x="1543050" y="1839848"/>
            <a:chExt cx="5314950" cy="3265804"/>
          </a:xfrm>
        </p:grpSpPr>
        <p:sp>
          <p:nvSpPr>
            <p:cNvPr id="6" name="object 6"/>
            <p:cNvSpPr/>
            <p:nvPr/>
          </p:nvSpPr>
          <p:spPr>
            <a:xfrm>
              <a:off x="3208401" y="1839848"/>
              <a:ext cx="3168650" cy="2374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57400" y="1841753"/>
              <a:ext cx="2262251" cy="24083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43050" y="3576573"/>
              <a:ext cx="5314950" cy="15288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592072" y="4826584"/>
            <a:ext cx="524129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85" b="1">
                <a:latin typeface="Arial"/>
                <a:cs typeface="Arial"/>
              </a:rPr>
              <a:t>Von </a:t>
            </a:r>
            <a:r>
              <a:rPr dirty="0" sz="3200" spc="-5" b="1">
                <a:latin typeface="Arial"/>
                <a:cs typeface="Arial"/>
              </a:rPr>
              <a:t>der </a:t>
            </a:r>
            <a:r>
              <a:rPr dirty="0" sz="3200" spc="-10" b="1">
                <a:latin typeface="Arial"/>
                <a:cs typeface="Arial"/>
              </a:rPr>
              <a:t>Lehre </a:t>
            </a:r>
            <a:r>
              <a:rPr dirty="0" sz="3200" spc="-5" b="1">
                <a:latin typeface="Arial"/>
                <a:cs typeface="Arial"/>
              </a:rPr>
              <a:t>in den</a:t>
            </a:r>
            <a:r>
              <a:rPr dirty="0" sz="3200" spc="-90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Alltag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668" y="2129739"/>
            <a:ext cx="7042784" cy="2276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Projektleiter: </a:t>
            </a:r>
            <a:r>
              <a:rPr dirty="0" sz="1800" spc="10">
                <a:latin typeface="Arial"/>
                <a:cs typeface="Arial"/>
              </a:rPr>
              <a:t>„Wie </a:t>
            </a:r>
            <a:r>
              <a:rPr dirty="0" sz="1800">
                <a:latin typeface="Arial"/>
                <a:cs typeface="Arial"/>
              </a:rPr>
              <a:t>sieht‘s aus? Kann man denn schon </a:t>
            </a:r>
            <a:r>
              <a:rPr dirty="0" sz="1800" spc="-5">
                <a:latin typeface="Arial"/>
                <a:cs typeface="Arial"/>
              </a:rPr>
              <a:t>etwas</a:t>
            </a:r>
            <a:r>
              <a:rPr dirty="0" sz="1800" spc="-3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zeigen?“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Entwickler: „Ja, aber erst mal nur ein Schnellschuss, das kann</a:t>
            </a:r>
            <a:r>
              <a:rPr dirty="0" sz="1800" spc="-3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nicht</a:t>
            </a:r>
            <a:endParaRPr sz="1800">
              <a:latin typeface="Arial"/>
              <a:cs typeface="Arial"/>
            </a:endParaRPr>
          </a:p>
          <a:p>
            <a:pPr marL="1256665">
              <a:lnSpc>
                <a:spcPct val="100000"/>
              </a:lnSpc>
              <a:spcBef>
                <a:spcPts val="434"/>
              </a:spcBef>
            </a:pPr>
            <a:r>
              <a:rPr dirty="0" sz="1800" spc="5">
                <a:latin typeface="Arial"/>
                <a:cs typeface="Arial"/>
              </a:rPr>
              <a:t>so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bleiben…“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Kunde &amp; Projektleiter: „…sieht </a:t>
            </a:r>
            <a:r>
              <a:rPr dirty="0" sz="1800" spc="5">
                <a:latin typeface="Arial"/>
                <a:cs typeface="Arial"/>
              </a:rPr>
              <a:t>doch </a:t>
            </a:r>
            <a:r>
              <a:rPr dirty="0" sz="1800">
                <a:latin typeface="Arial"/>
                <a:cs typeface="Arial"/>
              </a:rPr>
              <a:t>gut </a:t>
            </a:r>
            <a:r>
              <a:rPr dirty="0" sz="1800" spc="5">
                <a:latin typeface="Arial"/>
                <a:cs typeface="Arial"/>
              </a:rPr>
              <a:t>aus! </a:t>
            </a:r>
            <a:r>
              <a:rPr dirty="0" sz="1800" spc="-10">
                <a:latin typeface="Arial"/>
                <a:cs typeface="Arial"/>
              </a:rPr>
              <a:t>Mehr </a:t>
            </a:r>
            <a:r>
              <a:rPr dirty="0" sz="1800">
                <a:latin typeface="Arial"/>
                <a:cs typeface="Arial"/>
              </a:rPr>
              <a:t>brauchen </a:t>
            </a:r>
            <a:r>
              <a:rPr dirty="0" sz="1800" spc="-10">
                <a:latin typeface="Arial"/>
                <a:cs typeface="Arial"/>
              </a:rPr>
              <a:t>wir</a:t>
            </a:r>
            <a:r>
              <a:rPr dirty="0" sz="1800" spc="-20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doch</a:t>
            </a:r>
            <a:endParaRPr sz="1800">
              <a:latin typeface="Arial"/>
              <a:cs typeface="Arial"/>
            </a:endParaRPr>
          </a:p>
          <a:p>
            <a:pPr algn="ctr" marR="1083945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latin typeface="Arial"/>
                <a:cs typeface="Arial"/>
              </a:rPr>
              <a:t>gar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nicht!“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5093970"/>
            <a:ext cx="6188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Welcher Entwickler hat da den Mut, sich</a:t>
            </a:r>
            <a:r>
              <a:rPr dirty="0" sz="1800" spc="-1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durchzusetzen?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9350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Unvollständige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Umsetzung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03063" y="3290310"/>
            <a:ext cx="2897377" cy="2874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9350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Unvollständige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Umsetzung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280" y="2047177"/>
            <a:ext cx="6907530" cy="10140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664970" marR="5080" indent="-1652905">
              <a:lnSpc>
                <a:spcPct val="12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Projektleiter A: „Stell‘ mir mal deinen aktuellen Stand </a:t>
            </a:r>
            <a:r>
              <a:rPr dirty="0" sz="1800" spc="-5">
                <a:latin typeface="Arial"/>
                <a:cs typeface="Arial"/>
              </a:rPr>
              <a:t>zur</a:t>
            </a:r>
            <a:r>
              <a:rPr dirty="0" sz="1800" spc="-3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Verfügung,  </a:t>
            </a:r>
            <a:r>
              <a:rPr dirty="0" sz="1800">
                <a:latin typeface="Arial"/>
                <a:cs typeface="Arial"/>
              </a:rPr>
              <a:t>Projektleiter B braucht den, damit sein </a:t>
            </a:r>
            <a:r>
              <a:rPr dirty="0" sz="1800" spc="-55">
                <a:latin typeface="Arial"/>
                <a:cs typeface="Arial"/>
              </a:rPr>
              <a:t>Team</a:t>
            </a:r>
            <a:r>
              <a:rPr dirty="0" sz="1800" spc="-22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weiter-  </a:t>
            </a:r>
            <a:r>
              <a:rPr dirty="0" sz="1800">
                <a:latin typeface="Arial"/>
                <a:cs typeface="Arial"/>
              </a:rPr>
              <a:t>arbeiten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kann!“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8814" y="3874770"/>
            <a:ext cx="4511675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Stimmt nicht (mehr), denn es gibt</a:t>
            </a:r>
            <a:r>
              <a:rPr dirty="0" sz="1800" spc="-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Mocks!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 marR="680085">
              <a:lnSpc>
                <a:spcPct val="120000"/>
              </a:lnSpc>
            </a:pP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Interface Segregation Principle (ISP)  Dependency Inversion Principle</a:t>
            </a:r>
            <a:r>
              <a:rPr dirty="0" sz="1800" spc="-14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(DIP)  </a:t>
            </a:r>
            <a:r>
              <a:rPr dirty="0" sz="1800">
                <a:solidFill>
                  <a:srgbClr val="00AF50"/>
                </a:solidFill>
                <a:latin typeface="Arial"/>
                <a:cs typeface="Arial"/>
              </a:rPr>
              <a:t>Inversion of Control Container (ICC)  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Test </a:t>
            </a:r>
            <a:r>
              <a:rPr dirty="0" sz="1800">
                <a:solidFill>
                  <a:srgbClr val="006FC0"/>
                </a:solidFill>
                <a:latin typeface="Arial"/>
                <a:cs typeface="Arial"/>
              </a:rPr>
              <a:t>First</a:t>
            </a:r>
            <a:r>
              <a:rPr dirty="0" sz="1800" spc="-4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6FC0"/>
                </a:solidFill>
                <a:latin typeface="Arial"/>
                <a:cs typeface="Arial"/>
              </a:rPr>
              <a:t>(TF)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9350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Unvollständige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Umsetzung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4280" y="1958086"/>
            <a:ext cx="762571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5">
                <a:latin typeface="Arial"/>
                <a:cs typeface="Arial"/>
              </a:rPr>
              <a:t>„Lass </a:t>
            </a:r>
            <a:r>
              <a:rPr dirty="0" sz="2000" spc="-10">
                <a:latin typeface="Arial"/>
                <a:cs typeface="Arial"/>
              </a:rPr>
              <a:t>gut sein, das </a:t>
            </a:r>
            <a:r>
              <a:rPr dirty="0" sz="2000" spc="-20">
                <a:latin typeface="Arial"/>
                <a:cs typeface="Arial"/>
              </a:rPr>
              <a:t>ziehen wir </a:t>
            </a:r>
            <a:r>
              <a:rPr dirty="0" sz="2000" spc="-5">
                <a:latin typeface="Arial"/>
                <a:cs typeface="Arial"/>
              </a:rPr>
              <a:t>später </a:t>
            </a:r>
            <a:r>
              <a:rPr dirty="0" sz="2000" spc="-10">
                <a:latin typeface="Arial"/>
                <a:cs typeface="Arial"/>
              </a:rPr>
              <a:t>gerade. Hauptsache, </a:t>
            </a:r>
            <a:r>
              <a:rPr dirty="0" sz="2000" spc="-5">
                <a:latin typeface="Arial"/>
                <a:cs typeface="Arial"/>
              </a:rPr>
              <a:t>es</a:t>
            </a:r>
            <a:r>
              <a:rPr dirty="0" sz="2000" spc="37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läuft!“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644" y="3041617"/>
            <a:ext cx="6884670" cy="222123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1800" spc="-5">
                <a:latin typeface="Arial"/>
                <a:cs typeface="Arial"/>
              </a:rPr>
              <a:t>Die </a:t>
            </a:r>
            <a:r>
              <a:rPr dirty="0" sz="1800">
                <a:latin typeface="Arial"/>
                <a:cs typeface="Arial"/>
              </a:rPr>
              <a:t>Erfahrung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zeigt: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010"/>
              </a:spcBef>
            </a:pPr>
            <a:r>
              <a:rPr dirty="0" sz="1800" b="1">
                <a:latin typeface="Arial"/>
                <a:cs typeface="Arial"/>
              </a:rPr>
              <a:t>Nachträgliches Refactoring funktioniert nur sehr </a:t>
            </a:r>
            <a:r>
              <a:rPr dirty="0" sz="1800" spc="5" b="1">
                <a:latin typeface="Arial"/>
                <a:cs typeface="Arial"/>
              </a:rPr>
              <a:t>selten</a:t>
            </a:r>
            <a:r>
              <a:rPr dirty="0" sz="1800" spc="5">
                <a:latin typeface="Arial"/>
                <a:cs typeface="Arial"/>
              </a:rPr>
              <a:t>,</a:t>
            </a:r>
            <a:r>
              <a:rPr dirty="0" sz="1800" spc="-19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weil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dirty="0" sz="1800">
                <a:latin typeface="Arial"/>
                <a:cs typeface="Arial"/>
              </a:rPr>
              <a:t>…es </a:t>
            </a:r>
            <a:r>
              <a:rPr dirty="0" sz="1800" spc="-10">
                <a:latin typeface="Arial"/>
                <a:cs typeface="Arial"/>
              </a:rPr>
              <a:t>zu </a:t>
            </a:r>
            <a:r>
              <a:rPr dirty="0" sz="1800" spc="5">
                <a:latin typeface="Arial"/>
                <a:cs typeface="Arial"/>
              </a:rPr>
              <a:t>mühsam ist </a:t>
            </a:r>
            <a:r>
              <a:rPr dirty="0" sz="1800">
                <a:latin typeface="Arial"/>
                <a:cs typeface="Arial"/>
              </a:rPr>
              <a:t>(erneutes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Hineindenken)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latin typeface="Arial"/>
                <a:cs typeface="Arial"/>
              </a:rPr>
              <a:t>…das Risiko ist groß ist, Fehler</a:t>
            </a:r>
            <a:r>
              <a:rPr dirty="0" sz="1800" spc="-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einzubauen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</a:pPr>
            <a:r>
              <a:rPr dirty="0" sz="1800">
                <a:latin typeface="Arial"/>
                <a:cs typeface="Arial"/>
              </a:rPr>
              <a:t>…größere </a:t>
            </a:r>
            <a:r>
              <a:rPr dirty="0" sz="1800" spc="-5">
                <a:latin typeface="Arial"/>
                <a:cs typeface="Arial"/>
              </a:rPr>
              <a:t>Maßnahmen </a:t>
            </a:r>
            <a:r>
              <a:rPr dirty="0" sz="1800">
                <a:latin typeface="Arial"/>
                <a:cs typeface="Arial"/>
              </a:rPr>
              <a:t>zeitlich </a:t>
            </a:r>
            <a:r>
              <a:rPr dirty="0" sz="1800" spc="5">
                <a:latin typeface="Arial"/>
                <a:cs typeface="Arial"/>
              </a:rPr>
              <a:t>kaum </a:t>
            </a:r>
            <a:r>
              <a:rPr dirty="0" sz="1800">
                <a:latin typeface="Arial"/>
                <a:cs typeface="Arial"/>
              </a:rPr>
              <a:t>abschätzbar</a:t>
            </a:r>
            <a:r>
              <a:rPr dirty="0" sz="1800" spc="-20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sind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latin typeface="Arial"/>
                <a:cs typeface="Arial"/>
              </a:rPr>
              <a:t>…es </a:t>
            </a:r>
            <a:r>
              <a:rPr dirty="0" sz="1800" spc="-5">
                <a:latin typeface="Arial"/>
                <a:cs typeface="Arial"/>
              </a:rPr>
              <a:t>(deswegen) </a:t>
            </a:r>
            <a:r>
              <a:rPr dirty="0" sz="1800">
                <a:latin typeface="Arial"/>
                <a:cs typeface="Arial"/>
              </a:rPr>
              <a:t>Widerstand bei der Projektleitung</a:t>
            </a:r>
            <a:r>
              <a:rPr dirty="0" sz="1800" spc="-2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gibt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9350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Unvollständige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Umsetzung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4280" y="1895525"/>
            <a:ext cx="6048375" cy="75819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2000" spc="-10">
                <a:latin typeface="Arial"/>
                <a:cs typeface="Arial"/>
              </a:rPr>
              <a:t>Entwickler: „Fertig, es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läuft!“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Arial"/>
                <a:cs typeface="Arial"/>
              </a:rPr>
              <a:t>Projektleiter: „Prima, </a:t>
            </a:r>
            <a:r>
              <a:rPr dirty="0" sz="2000" spc="-10">
                <a:latin typeface="Arial"/>
                <a:cs typeface="Arial"/>
              </a:rPr>
              <a:t>dann </a:t>
            </a:r>
            <a:r>
              <a:rPr dirty="0" sz="2000" spc="-5">
                <a:latin typeface="Arial"/>
                <a:cs typeface="Arial"/>
              </a:rPr>
              <a:t>können </a:t>
            </a:r>
            <a:r>
              <a:rPr dirty="0" sz="2000" spc="-20">
                <a:latin typeface="Arial"/>
                <a:cs typeface="Arial"/>
              </a:rPr>
              <a:t>wir </a:t>
            </a:r>
            <a:r>
              <a:rPr dirty="0" sz="2000" spc="-10">
                <a:latin typeface="Arial"/>
                <a:cs typeface="Arial"/>
              </a:rPr>
              <a:t>endlich</a:t>
            </a:r>
            <a:r>
              <a:rPr dirty="0" sz="2000" spc="10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liefern!“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83739" y="2888957"/>
            <a:ext cx="4848860" cy="3636645"/>
            <a:chOff x="2483739" y="2888957"/>
            <a:chExt cx="4848860" cy="3636645"/>
          </a:xfrm>
        </p:grpSpPr>
        <p:sp>
          <p:nvSpPr>
            <p:cNvPr id="5" name="object 5"/>
            <p:cNvSpPr/>
            <p:nvPr/>
          </p:nvSpPr>
          <p:spPr>
            <a:xfrm>
              <a:off x="2483739" y="2888957"/>
              <a:ext cx="4848478" cy="3636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0880" y="4044696"/>
              <a:ext cx="2889504" cy="935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3198" y="1326297"/>
            <a:ext cx="594995" cy="44030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4530"/>
              </a:lnSpc>
            </a:pPr>
            <a:r>
              <a:rPr dirty="0" sz="4000" spc="5" b="1">
                <a:solidFill>
                  <a:srgbClr val="FFFFFF"/>
                </a:solidFill>
                <a:latin typeface="Arial"/>
                <a:cs typeface="Arial"/>
              </a:rPr>
              <a:t>Definition 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0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5" b="1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825" y="425018"/>
            <a:ext cx="6602095" cy="6146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Ein Fall</a:t>
            </a:r>
            <a:r>
              <a:rPr dirty="0" sz="2400" spc="-7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404040"/>
                </a:solidFill>
                <a:latin typeface="Arial"/>
                <a:cs typeface="Arial"/>
              </a:rPr>
              <a:t>läuft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Die </a:t>
            </a:r>
            <a:r>
              <a:rPr dirty="0" sz="2400" spc="-5" b="1">
                <a:solidFill>
                  <a:srgbClr val="404040"/>
                </a:solidFill>
                <a:latin typeface="Arial"/>
                <a:cs typeface="Arial"/>
              </a:rPr>
              <a:t>guten </a:t>
            </a: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Fälle</a:t>
            </a:r>
            <a:r>
              <a:rPr dirty="0" sz="2400" spc="-5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404040"/>
                </a:solidFill>
                <a:latin typeface="Arial"/>
                <a:cs typeface="Arial"/>
              </a:rPr>
              <a:t>laufen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Fehlerfälle </a:t>
            </a:r>
            <a:r>
              <a:rPr dirty="0" sz="2400" spc="5" b="1">
                <a:solidFill>
                  <a:srgbClr val="404040"/>
                </a:solidFill>
                <a:latin typeface="Arial"/>
                <a:cs typeface="Arial"/>
              </a:rPr>
              <a:t>wurden</a:t>
            </a:r>
            <a:r>
              <a:rPr dirty="0" sz="2400" spc="-135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404040"/>
                </a:solidFill>
                <a:latin typeface="Arial"/>
                <a:cs typeface="Arial"/>
              </a:rPr>
              <a:t>untersucht</a:t>
            </a:r>
            <a:endParaRPr sz="2400">
              <a:latin typeface="Arial"/>
              <a:cs typeface="Arial"/>
            </a:endParaRPr>
          </a:p>
          <a:p>
            <a:pPr marL="12700" marR="774065">
              <a:lnSpc>
                <a:spcPct val="182700"/>
              </a:lnSpc>
              <a:spcBef>
                <a:spcPts val="500"/>
              </a:spcBef>
            </a:pPr>
            <a:r>
              <a:rPr dirty="0" sz="2400" spc="-15" b="1">
                <a:solidFill>
                  <a:srgbClr val="404040"/>
                </a:solidFill>
                <a:latin typeface="Arial"/>
                <a:cs typeface="Arial"/>
              </a:rPr>
              <a:t>„Alle“ </a:t>
            </a: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Fehlerfälle </a:t>
            </a:r>
            <a:r>
              <a:rPr dirty="0" sz="2400" spc="5" b="1">
                <a:solidFill>
                  <a:srgbClr val="404040"/>
                </a:solidFill>
                <a:latin typeface="Arial"/>
                <a:cs typeface="Arial"/>
              </a:rPr>
              <a:t>wurden</a:t>
            </a:r>
            <a:r>
              <a:rPr dirty="0" sz="2400" spc="-10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berücksichtigt  </a:t>
            </a:r>
            <a:r>
              <a:rPr dirty="0" sz="2400" spc="-20" b="1">
                <a:solidFill>
                  <a:srgbClr val="404040"/>
                </a:solidFill>
                <a:latin typeface="Arial"/>
                <a:cs typeface="Arial"/>
              </a:rPr>
              <a:t>Unit-Tests</a:t>
            </a:r>
            <a:endParaRPr sz="2400">
              <a:latin typeface="Arial"/>
              <a:cs typeface="Arial"/>
            </a:endParaRPr>
          </a:p>
          <a:p>
            <a:pPr marL="12700" marR="4122420">
              <a:lnSpc>
                <a:spcPct val="200100"/>
              </a:lnSpc>
            </a:pP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In</a:t>
            </a:r>
            <a:r>
              <a:rPr dirty="0" sz="2400" spc="-10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grationste</a:t>
            </a:r>
            <a:r>
              <a:rPr dirty="0" sz="2400" spc="5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dirty="0" sz="2400" spc="-10" b="1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s  </a:t>
            </a:r>
            <a:r>
              <a:rPr dirty="0" sz="2400" spc="-10" b="1">
                <a:solidFill>
                  <a:srgbClr val="404040"/>
                </a:solidFill>
                <a:latin typeface="Arial"/>
                <a:cs typeface="Arial"/>
              </a:rPr>
              <a:t>Systemtests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77200"/>
              </a:lnSpc>
              <a:spcBef>
                <a:spcPts val="1025"/>
              </a:spcBef>
            </a:pPr>
            <a:r>
              <a:rPr dirty="0" sz="2400" spc="-5" b="1">
                <a:solidFill>
                  <a:srgbClr val="404040"/>
                </a:solidFill>
                <a:latin typeface="Arial"/>
                <a:cs typeface="Arial"/>
              </a:rPr>
              <a:t>Metriken (statistische </a:t>
            </a:r>
            <a:r>
              <a:rPr dirty="0" sz="2400" spc="-10" b="1">
                <a:solidFill>
                  <a:srgbClr val="404040"/>
                </a:solidFill>
                <a:latin typeface="Arial"/>
                <a:cs typeface="Arial"/>
              </a:rPr>
              <a:t>Code-Analysen)  Verständlichkeit </a:t>
            </a:r>
            <a:r>
              <a:rPr dirty="0" sz="2400" b="1">
                <a:solidFill>
                  <a:srgbClr val="404040"/>
                </a:solidFill>
                <a:latin typeface="Arial"/>
                <a:cs typeface="Arial"/>
              </a:rPr>
              <a:t>(menschliche</a:t>
            </a:r>
            <a:r>
              <a:rPr dirty="0" sz="2400" spc="-11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404040"/>
                </a:solidFill>
                <a:latin typeface="Arial"/>
                <a:cs typeface="Arial"/>
              </a:rPr>
              <a:t>Code-Analyse)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7950" marR="5080" indent="1880870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45969F"/>
                </a:solidFill>
              </a:rPr>
              <a:t>Grund </a:t>
            </a:r>
            <a:r>
              <a:rPr dirty="0" spc="15">
                <a:solidFill>
                  <a:srgbClr val="45969F"/>
                </a:solidFill>
              </a:rPr>
              <a:t>2:  </a:t>
            </a:r>
            <a:r>
              <a:rPr dirty="0" spc="-15"/>
              <a:t>Mangelnde</a:t>
            </a:r>
            <a:r>
              <a:rPr dirty="0" spc="-195"/>
              <a:t> </a:t>
            </a:r>
            <a:r>
              <a:rPr dirty="0" spc="65"/>
              <a:t>Motivation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100709"/>
            <a:ext cx="57143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Mangelnde Motivation: </a:t>
            </a:r>
            <a:r>
              <a:rPr dirty="0" sz="2400" b="1">
                <a:latin typeface="Arial"/>
                <a:cs typeface="Arial"/>
              </a:rPr>
              <a:t>Broken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Window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95702" y="2982800"/>
            <a:ext cx="5473065" cy="3830954"/>
            <a:chOff x="2195702" y="2982800"/>
            <a:chExt cx="5473065" cy="3830954"/>
          </a:xfrm>
        </p:grpSpPr>
        <p:sp>
          <p:nvSpPr>
            <p:cNvPr id="4" name="object 4"/>
            <p:cNvSpPr/>
            <p:nvPr/>
          </p:nvSpPr>
          <p:spPr>
            <a:xfrm>
              <a:off x="2195702" y="2982800"/>
              <a:ext cx="5472557" cy="38305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24911" y="3715511"/>
              <a:ext cx="4343399" cy="2383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24280" y="1666036"/>
            <a:ext cx="7994015" cy="112395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2000" spc="-10">
                <a:latin typeface="Arial"/>
                <a:cs typeface="Arial"/>
              </a:rPr>
              <a:t>Entwickler: </a:t>
            </a:r>
            <a:r>
              <a:rPr dirty="0" sz="2000" spc="-5">
                <a:latin typeface="Arial"/>
                <a:cs typeface="Arial"/>
              </a:rPr>
              <a:t>„Ich </a:t>
            </a:r>
            <a:r>
              <a:rPr dirty="0" sz="2000" spc="-10">
                <a:latin typeface="Arial"/>
                <a:cs typeface="Arial"/>
              </a:rPr>
              <a:t>hab </a:t>
            </a:r>
            <a:r>
              <a:rPr dirty="0" sz="2000" spc="-5">
                <a:latin typeface="Arial"/>
                <a:cs typeface="Arial"/>
              </a:rPr>
              <a:t>damit </a:t>
            </a:r>
            <a:r>
              <a:rPr dirty="0" sz="2000" spc="-10">
                <a:latin typeface="Arial"/>
                <a:cs typeface="Arial"/>
              </a:rPr>
              <a:t>nichts </a:t>
            </a:r>
            <a:r>
              <a:rPr dirty="0" sz="2000" spc="-25">
                <a:latin typeface="Arial"/>
                <a:cs typeface="Arial"/>
              </a:rPr>
              <a:t>zu </a:t>
            </a:r>
            <a:r>
              <a:rPr dirty="0" sz="2000" spc="-10">
                <a:latin typeface="Arial"/>
                <a:cs typeface="Arial"/>
              </a:rPr>
              <a:t>tun, das </a:t>
            </a:r>
            <a:r>
              <a:rPr dirty="0" sz="2000" spc="-5">
                <a:latin typeface="Arial"/>
                <a:cs typeface="Arial"/>
              </a:rPr>
              <a:t>ist </a:t>
            </a:r>
            <a:r>
              <a:rPr dirty="0" sz="2000" spc="-10">
                <a:latin typeface="Arial"/>
                <a:cs typeface="Arial"/>
              </a:rPr>
              <a:t>nicht </a:t>
            </a:r>
            <a:r>
              <a:rPr dirty="0" sz="2000" spc="-15">
                <a:latin typeface="Arial"/>
                <a:cs typeface="Arial"/>
              </a:rPr>
              <a:t>von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mir!“</a:t>
            </a:r>
            <a:endParaRPr sz="2000">
              <a:latin typeface="Arial"/>
              <a:cs typeface="Arial"/>
            </a:endParaRPr>
          </a:p>
          <a:p>
            <a:pPr marL="1338580">
              <a:lnSpc>
                <a:spcPct val="100000"/>
              </a:lnSpc>
              <a:spcBef>
                <a:spcPts val="480"/>
              </a:spcBef>
            </a:pPr>
            <a:r>
              <a:rPr dirty="0" sz="2000" spc="-10">
                <a:latin typeface="Arial"/>
                <a:cs typeface="Arial"/>
              </a:rPr>
              <a:t>„Darauf </a:t>
            </a:r>
            <a:r>
              <a:rPr dirty="0" sz="2000" spc="10">
                <a:latin typeface="Arial"/>
                <a:cs typeface="Arial"/>
              </a:rPr>
              <a:t>kommt </a:t>
            </a:r>
            <a:r>
              <a:rPr dirty="0" sz="2000" spc="-10">
                <a:latin typeface="Arial"/>
                <a:cs typeface="Arial"/>
              </a:rPr>
              <a:t>es </a:t>
            </a:r>
            <a:r>
              <a:rPr dirty="0" sz="2000" spc="-15">
                <a:latin typeface="Arial"/>
                <a:cs typeface="Arial"/>
              </a:rPr>
              <a:t>jetzt </a:t>
            </a:r>
            <a:r>
              <a:rPr dirty="0" sz="2000" spc="-10">
                <a:latin typeface="Arial"/>
                <a:cs typeface="Arial"/>
              </a:rPr>
              <a:t>auch nicht </a:t>
            </a:r>
            <a:r>
              <a:rPr dirty="0" sz="2000">
                <a:latin typeface="Arial"/>
                <a:cs typeface="Arial"/>
              </a:rPr>
              <a:t>mehr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an!“</a:t>
            </a:r>
            <a:endParaRPr sz="2000">
              <a:latin typeface="Arial"/>
              <a:cs typeface="Arial"/>
            </a:endParaRPr>
          </a:p>
          <a:p>
            <a:pPr marL="1338580">
              <a:lnSpc>
                <a:spcPct val="100000"/>
              </a:lnSpc>
              <a:spcBef>
                <a:spcPts val="480"/>
              </a:spcBef>
            </a:pPr>
            <a:r>
              <a:rPr dirty="0" sz="2000" spc="-10">
                <a:latin typeface="Arial"/>
                <a:cs typeface="Arial"/>
              </a:rPr>
              <a:t>„Warum soll ich anfangen, hier sauber </a:t>
            </a:r>
            <a:r>
              <a:rPr dirty="0" sz="2000" spc="-25">
                <a:latin typeface="Arial"/>
                <a:cs typeface="Arial"/>
              </a:rPr>
              <a:t>zu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implementieren?“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100454"/>
            <a:ext cx="60172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Mangelnde Motivation: Die </a:t>
            </a:r>
            <a:r>
              <a:rPr dirty="0" sz="2400" b="1">
                <a:latin typeface="Arial"/>
                <a:cs typeface="Arial"/>
              </a:rPr>
              <a:t>x-te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Änderung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3704" y="2924886"/>
            <a:ext cx="7482840" cy="3744595"/>
            <a:chOff x="833704" y="2924886"/>
            <a:chExt cx="7482840" cy="3744595"/>
          </a:xfrm>
        </p:grpSpPr>
        <p:sp>
          <p:nvSpPr>
            <p:cNvPr id="4" name="object 4"/>
            <p:cNvSpPr/>
            <p:nvPr/>
          </p:nvSpPr>
          <p:spPr>
            <a:xfrm>
              <a:off x="833704" y="2924886"/>
              <a:ext cx="7482713" cy="37444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31264" y="3749039"/>
              <a:ext cx="5236464" cy="26243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24280" y="1665274"/>
            <a:ext cx="5135245" cy="75755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10">
                <a:latin typeface="Arial"/>
                <a:cs typeface="Arial"/>
              </a:rPr>
              <a:t>Entwickler: „Das </a:t>
            </a:r>
            <a:r>
              <a:rPr dirty="0" sz="2000" spc="-15">
                <a:latin typeface="Arial"/>
                <a:cs typeface="Arial"/>
              </a:rPr>
              <a:t>war </a:t>
            </a:r>
            <a:r>
              <a:rPr dirty="0" sz="2000">
                <a:latin typeface="Arial"/>
                <a:cs typeface="Arial"/>
              </a:rPr>
              <a:t>so </a:t>
            </a:r>
            <a:r>
              <a:rPr dirty="0" sz="2000" spc="-10">
                <a:latin typeface="Arial"/>
                <a:cs typeface="Arial"/>
              </a:rPr>
              <a:t>gar nicht</a:t>
            </a:r>
            <a:r>
              <a:rPr dirty="0" sz="2000" spc="1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spezifiziert!“</a:t>
            </a:r>
            <a:endParaRPr sz="2000">
              <a:latin typeface="Arial"/>
              <a:cs typeface="Arial"/>
            </a:endParaRPr>
          </a:p>
          <a:p>
            <a:pPr marL="1277620">
              <a:lnSpc>
                <a:spcPct val="100000"/>
              </a:lnSpc>
              <a:spcBef>
                <a:spcPts val="484"/>
              </a:spcBef>
            </a:pPr>
            <a:r>
              <a:rPr dirty="0" sz="2000" spc="5">
                <a:latin typeface="Arial"/>
                <a:cs typeface="Arial"/>
              </a:rPr>
              <a:t>„Wie </a:t>
            </a:r>
            <a:r>
              <a:rPr dirty="0" sz="2000">
                <a:latin typeface="Arial"/>
                <a:cs typeface="Arial"/>
              </a:rPr>
              <a:t>oft </a:t>
            </a:r>
            <a:r>
              <a:rPr dirty="0" sz="2000" spc="5">
                <a:latin typeface="Arial"/>
                <a:cs typeface="Arial"/>
              </a:rPr>
              <a:t>muss </a:t>
            </a:r>
            <a:r>
              <a:rPr dirty="0" sz="2000" spc="-10">
                <a:latin typeface="Arial"/>
                <a:cs typeface="Arial"/>
              </a:rPr>
              <a:t>ich da noch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ran?“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18995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45969F"/>
                </a:solidFill>
              </a:rPr>
              <a:t>Grund </a:t>
            </a:r>
            <a:r>
              <a:rPr dirty="0" spc="15">
                <a:solidFill>
                  <a:srgbClr val="45969F"/>
                </a:solidFill>
              </a:rPr>
              <a:t>3:  </a:t>
            </a:r>
            <a:r>
              <a:rPr dirty="0" spc="-35"/>
              <a:t>Unlogische</a:t>
            </a:r>
            <a:r>
              <a:rPr dirty="0" spc="-155"/>
              <a:t> </a:t>
            </a:r>
            <a:r>
              <a:rPr dirty="0" spc="-20"/>
              <a:t>Realisierung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1100454"/>
            <a:ext cx="57296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5169"/>
                </a:solidFill>
                <a:latin typeface="Arial"/>
                <a:cs typeface="Arial"/>
              </a:rPr>
              <a:t>Unlogische Realisierung: </a:t>
            </a:r>
            <a:r>
              <a:rPr dirty="0" sz="2400" spc="-5" b="1">
                <a:solidFill>
                  <a:srgbClr val="275169"/>
                </a:solidFill>
                <a:latin typeface="Arial"/>
                <a:cs typeface="Arial"/>
              </a:rPr>
              <a:t>Die</a:t>
            </a:r>
            <a:r>
              <a:rPr dirty="0" sz="2400" spc="-155" b="1">
                <a:solidFill>
                  <a:srgbClr val="27516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75169"/>
                </a:solidFill>
                <a:latin typeface="Arial"/>
                <a:cs typeface="Arial"/>
              </a:rPr>
              <a:t>Gasfabrik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27582" y="2375255"/>
            <a:ext cx="6985000" cy="4250055"/>
            <a:chOff x="827582" y="2375255"/>
            <a:chExt cx="6985000" cy="4250055"/>
          </a:xfrm>
        </p:grpSpPr>
        <p:sp>
          <p:nvSpPr>
            <p:cNvPr id="4" name="object 4"/>
            <p:cNvSpPr/>
            <p:nvPr/>
          </p:nvSpPr>
          <p:spPr>
            <a:xfrm>
              <a:off x="827582" y="2375255"/>
              <a:ext cx="6984746" cy="4249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39952" y="3121151"/>
              <a:ext cx="5986272" cy="2386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24280" y="1800606"/>
            <a:ext cx="7652384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Arial"/>
                <a:cs typeface="Arial"/>
              </a:rPr>
              <a:t>Entwickler: „Das </a:t>
            </a:r>
            <a:r>
              <a:rPr dirty="0" sz="2000" spc="5">
                <a:latin typeface="Arial"/>
                <a:cs typeface="Arial"/>
              </a:rPr>
              <a:t>muss </a:t>
            </a:r>
            <a:r>
              <a:rPr dirty="0" sz="2000" spc="-10">
                <a:latin typeface="Arial"/>
                <a:cs typeface="Arial"/>
              </a:rPr>
              <a:t>auch noch rein, denn </a:t>
            </a:r>
            <a:r>
              <a:rPr dirty="0" sz="2000">
                <a:latin typeface="Arial"/>
                <a:cs typeface="Arial"/>
              </a:rPr>
              <a:t>so </a:t>
            </a:r>
            <a:r>
              <a:rPr dirty="0" sz="2000" spc="-15">
                <a:latin typeface="Arial"/>
                <a:cs typeface="Arial"/>
              </a:rPr>
              <a:t>wird </a:t>
            </a:r>
            <a:r>
              <a:rPr dirty="0" sz="2000" spc="-10">
                <a:latin typeface="Arial"/>
                <a:cs typeface="Arial"/>
              </a:rPr>
              <a:t>das richtig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gut!“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8590" y="202818"/>
            <a:ext cx="3637279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>
                <a:solidFill>
                  <a:srgbClr val="D9D9D9"/>
                </a:solidFill>
              </a:rPr>
              <a:t>Moderne</a:t>
            </a:r>
            <a:r>
              <a:rPr dirty="0" sz="2800" spc="-65">
                <a:solidFill>
                  <a:srgbClr val="D9D9D9"/>
                </a:solidFill>
              </a:rPr>
              <a:t> </a:t>
            </a:r>
            <a:r>
              <a:rPr dirty="0" sz="2800" spc="5">
                <a:solidFill>
                  <a:srgbClr val="D9D9D9"/>
                </a:solidFill>
              </a:rPr>
              <a:t>Architekturen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591" y="2924898"/>
            <a:ext cx="7087108" cy="3384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66763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Unlogische Realisierung:</a:t>
            </a:r>
            <a:r>
              <a:rPr dirty="0" sz="2400" spc="-9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Konformitätsbrüche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280" y="1882697"/>
            <a:ext cx="6564630" cy="75755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5">
                <a:latin typeface="Arial"/>
                <a:cs typeface="Arial"/>
              </a:rPr>
              <a:t>„Ich </a:t>
            </a:r>
            <a:r>
              <a:rPr dirty="0" sz="2000" spc="5">
                <a:latin typeface="Arial"/>
                <a:cs typeface="Arial"/>
              </a:rPr>
              <a:t>mach </a:t>
            </a:r>
            <a:r>
              <a:rPr dirty="0" sz="2000" spc="-10">
                <a:latin typeface="Arial"/>
                <a:cs typeface="Arial"/>
              </a:rPr>
              <a:t>das aber anders </a:t>
            </a:r>
            <a:r>
              <a:rPr dirty="0" sz="2000" spc="-15">
                <a:latin typeface="Arial"/>
                <a:cs typeface="Arial"/>
              </a:rPr>
              <a:t>als die</a:t>
            </a:r>
            <a:r>
              <a:rPr dirty="0" sz="2000" spc="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anderen!“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10">
                <a:latin typeface="Arial"/>
                <a:cs typeface="Arial"/>
              </a:rPr>
              <a:t>„Was interessiert </a:t>
            </a:r>
            <a:r>
              <a:rPr dirty="0" sz="2000">
                <a:latin typeface="Arial"/>
                <a:cs typeface="Arial"/>
              </a:rPr>
              <a:t>mich, </a:t>
            </a:r>
            <a:r>
              <a:rPr dirty="0" sz="2000" spc="-15">
                <a:latin typeface="Arial"/>
                <a:cs typeface="Arial"/>
              </a:rPr>
              <a:t>was die </a:t>
            </a:r>
            <a:r>
              <a:rPr dirty="0" sz="2000" spc="-10">
                <a:latin typeface="Arial"/>
                <a:cs typeface="Arial"/>
              </a:rPr>
              <a:t>anderen </a:t>
            </a:r>
            <a:r>
              <a:rPr dirty="0" sz="2000" spc="-5">
                <a:latin typeface="Arial"/>
                <a:cs typeface="Arial"/>
              </a:rPr>
              <a:t>gemacht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haben?“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3850" y="2409520"/>
            <a:ext cx="5736590" cy="222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537335" marR="1524635">
              <a:lnSpc>
                <a:spcPct val="100000"/>
              </a:lnSpc>
              <a:spcBef>
                <a:spcPts val="100"/>
              </a:spcBef>
            </a:pPr>
            <a:r>
              <a:rPr dirty="0" sz="4800" spc="-160">
                <a:solidFill>
                  <a:srgbClr val="45969F"/>
                </a:solidFill>
                <a:latin typeface="Arial"/>
                <a:cs typeface="Arial"/>
              </a:rPr>
              <a:t>Grund </a:t>
            </a:r>
            <a:r>
              <a:rPr dirty="0" sz="4800" spc="15">
                <a:solidFill>
                  <a:srgbClr val="45969F"/>
                </a:solidFill>
                <a:latin typeface="Arial"/>
                <a:cs typeface="Arial"/>
              </a:rPr>
              <a:t>4:  </a:t>
            </a:r>
            <a:r>
              <a:rPr dirty="0" sz="4800" spc="-204">
                <a:solidFill>
                  <a:srgbClr val="275169"/>
                </a:solidFill>
                <a:latin typeface="Arial"/>
                <a:cs typeface="Arial"/>
              </a:rPr>
              <a:t>S</a:t>
            </a:r>
            <a:r>
              <a:rPr dirty="0" sz="4800" spc="-175">
                <a:solidFill>
                  <a:srgbClr val="275169"/>
                </a:solidFill>
                <a:latin typeface="Arial"/>
                <a:cs typeface="Arial"/>
              </a:rPr>
              <a:t>c</a:t>
            </a:r>
            <a:r>
              <a:rPr dirty="0" sz="4800" spc="70">
                <a:solidFill>
                  <a:srgbClr val="275169"/>
                </a:solidFill>
                <a:latin typeface="Arial"/>
                <a:cs typeface="Arial"/>
              </a:rPr>
              <a:t>hlech</a:t>
            </a:r>
            <a:r>
              <a:rPr dirty="0" sz="4800" spc="25">
                <a:solidFill>
                  <a:srgbClr val="275169"/>
                </a:solidFill>
                <a:latin typeface="Arial"/>
                <a:cs typeface="Arial"/>
              </a:rPr>
              <a:t>t</a:t>
            </a:r>
            <a:r>
              <a:rPr dirty="0" sz="4800" spc="-105">
                <a:solidFill>
                  <a:srgbClr val="275169"/>
                </a:solidFill>
                <a:latin typeface="Arial"/>
                <a:cs typeface="Arial"/>
              </a:rPr>
              <a:t>e</a:t>
            </a:r>
            <a:endParaRPr sz="4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4800" spc="-60">
                <a:solidFill>
                  <a:srgbClr val="275169"/>
                </a:solidFill>
                <a:latin typeface="Arial"/>
                <a:cs typeface="Arial"/>
              </a:rPr>
              <a:t>Rahmenbedingungen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2177669"/>
            <a:ext cx="2621915" cy="68453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Arial"/>
                <a:cs typeface="Arial"/>
              </a:rPr>
              <a:t>Fortbildungsdefizite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0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 spc="-5">
                <a:latin typeface="Arial"/>
                <a:cs typeface="Arial"/>
              </a:rPr>
              <a:t>Mangelndes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Interesse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3495039"/>
            <a:ext cx="4671695" cy="225806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Arial"/>
                <a:cs typeface="Arial"/>
              </a:rPr>
              <a:t>Kommunikationsprobleme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0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Sender-Empfänger-Probleme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4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Schlechtes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Team-Klima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Symbol"/>
              <a:buChar char="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ymbol"/>
              <a:buChar char=""/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Motivationsprobleme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4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Kein Bewertungssystem für Lob und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Tadel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4644" y="1062354"/>
            <a:ext cx="476631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Schlechte</a:t>
            </a:r>
            <a:r>
              <a:rPr dirty="0" sz="2400" spc="-1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Rahmenbedingungen:  Menschliche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Defizite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45642" y="5366372"/>
            <a:ext cx="1582661" cy="963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84315" y="2254834"/>
            <a:ext cx="939965" cy="1102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64553" y="3699252"/>
            <a:ext cx="1256799" cy="130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2219325"/>
            <a:ext cx="491934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Unzureichende</a:t>
            </a:r>
            <a:r>
              <a:rPr dirty="0" sz="1800" spc="-10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Weiterbildungsmöglichkeiten  Unklare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Rollen,</a:t>
            </a:r>
            <a:endParaRPr sz="1800">
              <a:latin typeface="Arial"/>
              <a:cs typeface="Arial"/>
            </a:endParaRPr>
          </a:p>
          <a:p>
            <a:pPr marL="12700" marR="2825115">
              <a:lnSpc>
                <a:spcPct val="120000"/>
              </a:lnSpc>
            </a:pPr>
            <a:r>
              <a:rPr dirty="0" sz="1800" b="1">
                <a:latin typeface="Arial"/>
                <a:cs typeface="Arial"/>
              </a:rPr>
              <a:t>Unklare Prozesse,  Unklare</a:t>
            </a:r>
            <a:r>
              <a:rPr dirty="0" sz="1800" spc="-9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Richtlinien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4644" y="1062354"/>
            <a:ext cx="476631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Schlechte</a:t>
            </a:r>
            <a:r>
              <a:rPr dirty="0" sz="2400" spc="-1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Rahmenbedingungen:  Organisatorische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Defizite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3626" y="2775661"/>
            <a:ext cx="2290445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45969F"/>
                </a:solidFill>
              </a:rPr>
              <a:t>Grund</a:t>
            </a:r>
            <a:r>
              <a:rPr dirty="0" spc="-200">
                <a:solidFill>
                  <a:srgbClr val="45969F"/>
                </a:solidFill>
              </a:rPr>
              <a:t> </a:t>
            </a:r>
            <a:r>
              <a:rPr dirty="0" spc="15">
                <a:solidFill>
                  <a:srgbClr val="45969F"/>
                </a:solidFill>
              </a:rPr>
              <a:t>5:  </a:t>
            </a:r>
            <a:r>
              <a:rPr dirty="0" spc="-90"/>
              <a:t>Termine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8768" y="2199964"/>
            <a:ext cx="4285002" cy="4231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4644" y="2218559"/>
            <a:ext cx="4439920" cy="200152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b="1">
                <a:latin typeface="Arial"/>
                <a:cs typeface="Arial"/>
              </a:rPr>
              <a:t>Dilemma:</a:t>
            </a:r>
            <a:endParaRPr sz="1800">
              <a:latin typeface="Arial"/>
              <a:cs typeface="Arial"/>
            </a:endParaRPr>
          </a:p>
          <a:p>
            <a:pPr marL="152400" indent="-140335">
              <a:lnSpc>
                <a:spcPct val="100000"/>
              </a:lnSpc>
              <a:spcBef>
                <a:spcPts val="434"/>
              </a:spcBef>
              <a:buChar char="-"/>
              <a:tabLst>
                <a:tab pos="153035" algn="l"/>
              </a:tabLst>
            </a:pPr>
            <a:r>
              <a:rPr dirty="0" sz="1800" spc="-5">
                <a:latin typeface="Arial"/>
                <a:cs typeface="Arial"/>
              </a:rPr>
              <a:t>Termine </a:t>
            </a:r>
            <a:r>
              <a:rPr dirty="0" sz="1800" spc="-10">
                <a:latin typeface="Arial"/>
                <a:cs typeface="Arial"/>
              </a:rPr>
              <a:t>wird </a:t>
            </a:r>
            <a:r>
              <a:rPr dirty="0" sz="1800">
                <a:latin typeface="Arial"/>
                <a:cs typeface="Arial"/>
              </a:rPr>
              <a:t>es immer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geben,</a:t>
            </a:r>
            <a:endParaRPr sz="1800">
              <a:latin typeface="Arial"/>
              <a:cs typeface="Arial"/>
            </a:endParaRPr>
          </a:p>
          <a:p>
            <a:pPr marL="152400" indent="-140335">
              <a:lnSpc>
                <a:spcPct val="100000"/>
              </a:lnSpc>
              <a:spcBef>
                <a:spcPts val="430"/>
              </a:spcBef>
              <a:buChar char="-"/>
              <a:tabLst>
                <a:tab pos="153035" algn="l"/>
              </a:tabLst>
            </a:pPr>
            <a:r>
              <a:rPr dirty="0" sz="1800" spc="-5">
                <a:latin typeface="Arial"/>
                <a:cs typeface="Arial"/>
              </a:rPr>
              <a:t>Anzahl von </a:t>
            </a:r>
            <a:r>
              <a:rPr dirty="0" sz="1800">
                <a:latin typeface="Arial"/>
                <a:cs typeface="Arial"/>
              </a:rPr>
              <a:t>Issues/Tickets direkt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messbar,</a:t>
            </a:r>
            <a:endParaRPr sz="1800">
              <a:latin typeface="Arial"/>
              <a:cs typeface="Arial"/>
            </a:endParaRPr>
          </a:p>
          <a:p>
            <a:pPr marL="140335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latin typeface="Arial"/>
                <a:cs typeface="Arial"/>
              </a:rPr>
              <a:t>Qualität aber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nicht.</a:t>
            </a:r>
            <a:endParaRPr sz="1800">
              <a:latin typeface="Arial"/>
              <a:cs typeface="Arial"/>
            </a:endParaRPr>
          </a:p>
          <a:p>
            <a:pPr marL="152400" indent="-140335">
              <a:lnSpc>
                <a:spcPct val="100000"/>
              </a:lnSpc>
              <a:spcBef>
                <a:spcPts val="434"/>
              </a:spcBef>
              <a:buChar char="-"/>
              <a:tabLst>
                <a:tab pos="153035" algn="l"/>
              </a:tabLst>
            </a:pPr>
            <a:r>
              <a:rPr dirty="0" sz="1800">
                <a:latin typeface="Arial"/>
                <a:cs typeface="Arial"/>
              </a:rPr>
              <a:t>Entwickler sind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gehemmt,</a:t>
            </a:r>
            <a:endParaRPr sz="1800">
              <a:latin typeface="Arial"/>
              <a:cs typeface="Arial"/>
            </a:endParaRPr>
          </a:p>
          <a:p>
            <a:pPr marL="140335">
              <a:lnSpc>
                <a:spcPct val="100000"/>
              </a:lnSpc>
              <a:spcBef>
                <a:spcPts val="430"/>
              </a:spcBef>
            </a:pPr>
            <a:r>
              <a:rPr dirty="0" sz="1800">
                <a:latin typeface="Arial"/>
                <a:cs typeface="Arial"/>
              </a:rPr>
              <a:t>die Wahrheit </a:t>
            </a:r>
            <a:r>
              <a:rPr dirty="0" sz="1800" spc="-10">
                <a:latin typeface="Arial"/>
                <a:cs typeface="Arial"/>
              </a:rPr>
              <a:t>zu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sagen.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121348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Term</a:t>
            </a:r>
            <a:r>
              <a:rPr dirty="0" sz="2400" spc="5" b="1">
                <a:latin typeface="Arial"/>
                <a:cs typeface="Arial"/>
              </a:rPr>
              <a:t>i</a:t>
            </a:r>
            <a:r>
              <a:rPr dirty="0" sz="2400" b="1">
                <a:latin typeface="Arial"/>
                <a:cs typeface="Arial"/>
              </a:rPr>
              <a:t>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2" y="2113691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1902" y="2580035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902" y="304637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902" y="3512723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902" y="3978940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34644" y="1244930"/>
            <a:ext cx="3856990" cy="2950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5169"/>
                </a:solidFill>
                <a:latin typeface="Arial"/>
                <a:cs typeface="Arial"/>
              </a:rPr>
              <a:t>Ursachen </a:t>
            </a:r>
            <a:r>
              <a:rPr dirty="0" sz="2400" spc="-5" b="1">
                <a:solidFill>
                  <a:srgbClr val="275169"/>
                </a:solidFill>
                <a:latin typeface="Arial"/>
                <a:cs typeface="Arial"/>
              </a:rPr>
              <a:t>für Dirty</a:t>
            </a:r>
            <a:r>
              <a:rPr dirty="0" sz="2400" spc="-10" b="1">
                <a:solidFill>
                  <a:srgbClr val="275169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275169"/>
                </a:solidFill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356870" marR="5080">
              <a:lnSpc>
                <a:spcPct val="170100"/>
              </a:lnSpc>
              <a:spcBef>
                <a:spcPts val="1780"/>
              </a:spcBef>
            </a:pPr>
            <a:r>
              <a:rPr dirty="0" sz="1800" spc="-5" b="1">
                <a:latin typeface="Arial"/>
                <a:cs typeface="Arial"/>
              </a:rPr>
              <a:t>Unvollständige </a:t>
            </a:r>
            <a:r>
              <a:rPr dirty="0" sz="1800" b="1">
                <a:latin typeface="Arial"/>
                <a:cs typeface="Arial"/>
              </a:rPr>
              <a:t>Umsetzung  Mangelnde Motivation  Unlogische Realisierung  Schlechte</a:t>
            </a:r>
            <a:r>
              <a:rPr dirty="0" sz="1800" spc="-8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Rahmenbedingungen  Termine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8814" y="5180457"/>
            <a:ext cx="6501765" cy="1307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5" b="1">
                <a:latin typeface="Arial"/>
                <a:cs typeface="Arial"/>
              </a:rPr>
              <a:t>Moment </a:t>
            </a:r>
            <a:r>
              <a:rPr dirty="0" sz="2800" b="1">
                <a:latin typeface="Arial"/>
                <a:cs typeface="Arial"/>
              </a:rPr>
              <a:t>mal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 spc="-25" b="1">
                <a:latin typeface="Arial"/>
                <a:cs typeface="Arial"/>
              </a:rPr>
              <a:t>!!!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>
                <a:latin typeface="Arial"/>
                <a:cs typeface="Arial"/>
              </a:rPr>
              <a:t>Sind </a:t>
            </a:r>
            <a:r>
              <a:rPr dirty="0" sz="2800" spc="-10">
                <a:latin typeface="Arial"/>
                <a:cs typeface="Arial"/>
              </a:rPr>
              <a:t>wir </a:t>
            </a:r>
            <a:r>
              <a:rPr dirty="0" sz="2800" spc="-5">
                <a:latin typeface="Arial"/>
                <a:cs typeface="Arial"/>
              </a:rPr>
              <a:t>etwa </a:t>
            </a:r>
            <a:r>
              <a:rPr dirty="0" sz="2800" spc="5">
                <a:latin typeface="Arial"/>
                <a:cs typeface="Arial"/>
              </a:rPr>
              <a:t>faul, feige und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unfähig???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spc="-5" b="1">
                <a:latin typeface="Arial"/>
                <a:cs typeface="Arial"/>
              </a:rPr>
              <a:t>Nein! </a:t>
            </a:r>
            <a:r>
              <a:rPr dirty="0" sz="2800" spc="-25" b="1">
                <a:latin typeface="Arial"/>
                <a:cs typeface="Arial"/>
              </a:rPr>
              <a:t>Aber </a:t>
            </a:r>
            <a:r>
              <a:rPr dirty="0" sz="2800" spc="25" b="1">
                <a:latin typeface="Arial"/>
                <a:cs typeface="Arial"/>
              </a:rPr>
              <a:t>wir </a:t>
            </a:r>
            <a:r>
              <a:rPr dirty="0" sz="2800" spc="-5" b="1">
                <a:latin typeface="Arial"/>
                <a:cs typeface="Arial"/>
              </a:rPr>
              <a:t>können </a:t>
            </a:r>
            <a:r>
              <a:rPr dirty="0" sz="2800" b="1">
                <a:latin typeface="Arial"/>
                <a:cs typeface="Arial"/>
              </a:rPr>
              <a:t>besser</a:t>
            </a:r>
            <a:r>
              <a:rPr dirty="0" sz="2800" spc="-145" b="1">
                <a:latin typeface="Arial"/>
                <a:cs typeface="Arial"/>
              </a:rPr>
              <a:t> </a:t>
            </a:r>
            <a:r>
              <a:rPr dirty="0" sz="2800" spc="5" b="1">
                <a:latin typeface="Arial"/>
                <a:cs typeface="Arial"/>
              </a:rPr>
              <a:t>werden!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0993"/>
            <a:ext cx="11347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0" b="1">
                <a:latin typeface="Arial"/>
                <a:cs typeface="Arial"/>
              </a:rPr>
              <a:t>A</a:t>
            </a:r>
            <a:r>
              <a:rPr dirty="0" sz="2400" b="1">
                <a:latin typeface="Arial"/>
                <a:cs typeface="Arial"/>
              </a:rPr>
              <a:t>genda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2113691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9372" y="2029155"/>
            <a:ext cx="4094479" cy="2166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Einleitung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Ursachen </a:t>
            </a:r>
            <a:r>
              <a:rPr dirty="0" sz="1800" spc="-10" b="1">
                <a:solidFill>
                  <a:srgbClr val="A6A6A6"/>
                </a:solidFill>
                <a:latin typeface="Arial"/>
                <a:cs typeface="Arial"/>
              </a:rPr>
              <a:t>von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Dirty</a:t>
            </a:r>
            <a:r>
              <a:rPr dirty="0" sz="1800" spc="-10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1800" spc="-5" b="1">
                <a:latin typeface="Arial"/>
                <a:cs typeface="Arial"/>
              </a:rPr>
              <a:t>Die </a:t>
            </a:r>
            <a:r>
              <a:rPr dirty="0" sz="1800" b="1">
                <a:latin typeface="Arial"/>
                <a:cs typeface="Arial"/>
              </a:rPr>
              <a:t>Clean </a:t>
            </a:r>
            <a:r>
              <a:rPr dirty="0" sz="1800" spc="-5" b="1">
                <a:latin typeface="Arial"/>
                <a:cs typeface="Arial"/>
              </a:rPr>
              <a:t>Code Developer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Bewegung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Das Team Clean</a:t>
            </a:r>
            <a:r>
              <a:rPr dirty="0" sz="1800" spc="-55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Coding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Meinungen </a:t>
            </a:r>
            <a:r>
              <a:rPr dirty="0" sz="1800" spc="5" b="1">
                <a:solidFill>
                  <a:srgbClr val="A6A6A6"/>
                </a:solidFill>
                <a:latin typeface="Arial"/>
                <a:cs typeface="Arial"/>
              </a:rPr>
              <a:t>zu</a:t>
            </a:r>
            <a:r>
              <a:rPr dirty="0" sz="1800" spc="-65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Clean-Code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02" y="2580035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902" y="304637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1902" y="3512723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1902" y="3978940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2161489"/>
            <a:ext cx="6997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Def.</a:t>
            </a:r>
            <a:r>
              <a:rPr dirty="0" sz="1800" spc="-10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7E7E7E"/>
                </a:solidFill>
                <a:latin typeface="Arial"/>
                <a:cs typeface="Arial"/>
              </a:rPr>
              <a:t>1: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298" y="2161489"/>
            <a:ext cx="480885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Arial"/>
                <a:cs typeface="Arial"/>
              </a:rPr>
              <a:t>Clean </a:t>
            </a:r>
            <a:r>
              <a:rPr dirty="0" sz="1800">
                <a:latin typeface="Arial"/>
                <a:cs typeface="Arial"/>
              </a:rPr>
              <a:t>ist alles, </a:t>
            </a:r>
            <a:r>
              <a:rPr dirty="0" sz="1800" spc="-10">
                <a:latin typeface="Arial"/>
                <a:cs typeface="Arial"/>
              </a:rPr>
              <a:t>was </a:t>
            </a:r>
            <a:r>
              <a:rPr dirty="0" sz="1800">
                <a:latin typeface="Arial"/>
                <a:cs typeface="Arial"/>
              </a:rPr>
              <a:t>intuitiv verständlich ist,</a:t>
            </a:r>
            <a:r>
              <a:rPr dirty="0" sz="1800" spc="-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also  (Quellcode-) Dokumente, Datenstrukturen,  Konzepte, Regeln,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Verfahren....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6167" y="3601592"/>
            <a:ext cx="699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Def.</a:t>
            </a:r>
            <a:r>
              <a:rPr dirty="0" sz="1800" spc="-9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2: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0822" y="3601592"/>
            <a:ext cx="53397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Arial"/>
                <a:cs typeface="Arial"/>
              </a:rPr>
              <a:t>Intuitiv verständlich </a:t>
            </a:r>
            <a:r>
              <a:rPr dirty="0" sz="1800">
                <a:latin typeface="Arial"/>
                <a:cs typeface="Arial"/>
              </a:rPr>
              <a:t>ist, </a:t>
            </a:r>
            <a:r>
              <a:rPr dirty="0" sz="1800" spc="-10">
                <a:latin typeface="Arial"/>
                <a:cs typeface="Arial"/>
              </a:rPr>
              <a:t>was </a:t>
            </a:r>
            <a:r>
              <a:rPr dirty="0" sz="1800" spc="5">
                <a:latin typeface="Arial"/>
                <a:cs typeface="Arial"/>
              </a:rPr>
              <a:t>mit </a:t>
            </a:r>
            <a:r>
              <a:rPr dirty="0" sz="1800" spc="-5">
                <a:latin typeface="Arial"/>
                <a:cs typeface="Arial"/>
              </a:rPr>
              <a:t>wenig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Spezialwissen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in </a:t>
            </a:r>
            <a:r>
              <a:rPr dirty="0" sz="1800" spc="-5">
                <a:latin typeface="Arial"/>
                <a:cs typeface="Arial"/>
              </a:rPr>
              <a:t>kurzer </a:t>
            </a:r>
            <a:r>
              <a:rPr dirty="0" sz="1800">
                <a:latin typeface="Arial"/>
                <a:cs typeface="Arial"/>
              </a:rPr>
              <a:t>Zeit richtig verstanden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wird.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25146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Was heißt</a:t>
            </a:r>
            <a:r>
              <a:rPr dirty="0" sz="2400" spc="-1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clean?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6167" y="4826889"/>
            <a:ext cx="699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Def.</a:t>
            </a:r>
            <a:r>
              <a:rPr dirty="0" sz="1800" spc="-10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7E7E7E"/>
                </a:solidFill>
                <a:latin typeface="Arial"/>
                <a:cs typeface="Arial"/>
              </a:rPr>
              <a:t>3: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0822" y="4826889"/>
            <a:ext cx="51479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Clean </a:t>
            </a:r>
            <a:r>
              <a:rPr dirty="0" sz="1800" spc="5">
                <a:latin typeface="Arial"/>
                <a:cs typeface="Arial"/>
              </a:rPr>
              <a:t>ist </a:t>
            </a:r>
            <a:r>
              <a:rPr dirty="0" sz="1800">
                <a:latin typeface="Arial"/>
                <a:cs typeface="Arial"/>
              </a:rPr>
              <a:t>alles, </a:t>
            </a:r>
            <a:r>
              <a:rPr dirty="0" sz="1800" spc="-10">
                <a:latin typeface="Arial"/>
                <a:cs typeface="Arial"/>
              </a:rPr>
              <a:t>was </a:t>
            </a:r>
            <a:r>
              <a:rPr dirty="0" sz="1800" spc="-5">
                <a:latin typeface="Arial"/>
                <a:cs typeface="Arial"/>
              </a:rPr>
              <a:t>effizient </a:t>
            </a:r>
            <a:r>
              <a:rPr dirty="0" sz="1800">
                <a:latin typeface="Arial"/>
                <a:cs typeface="Arial"/>
              </a:rPr>
              <a:t>ist, also </a:t>
            </a:r>
            <a:r>
              <a:rPr dirty="0" sz="1800" spc="-10">
                <a:latin typeface="Arial"/>
                <a:cs typeface="Arial"/>
              </a:rPr>
              <a:t>Verfahren,</a:t>
            </a:r>
            <a:r>
              <a:rPr dirty="0" sz="1800" spc="-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die  die Softwareentwicklung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beschleunigen.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58202" y="2204847"/>
            <a:ext cx="1434719" cy="210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52359" y="4437049"/>
            <a:ext cx="1440561" cy="2086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08175" y="212674"/>
              <a:ext cx="5113401" cy="66453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053965" y="2920098"/>
              <a:ext cx="648068" cy="6399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5541" y="5757240"/>
              <a:ext cx="8064944" cy="9841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0504" y="6290259"/>
            <a:ext cx="256222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>
                <a:solidFill>
                  <a:srgbClr val="FFEAA7"/>
                </a:solidFill>
                <a:latin typeface="Arial"/>
                <a:cs typeface="Arial"/>
              </a:rPr>
              <a:t>Design</a:t>
            </a:r>
            <a:r>
              <a:rPr dirty="0" sz="2800" spc="-60">
                <a:solidFill>
                  <a:srgbClr val="FFEAA7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EAA7"/>
                </a:solidFill>
                <a:latin typeface="Arial"/>
                <a:cs typeface="Arial"/>
              </a:rPr>
              <a:t>Patterns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1564" y="2524917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22680" y="2440635"/>
            <a:ext cx="1901189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Disziplin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latin typeface="Arial"/>
                <a:cs typeface="Arial"/>
              </a:rPr>
              <a:t>(„Professionalität“)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68446" y="2440635"/>
            <a:ext cx="477837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Ständige </a:t>
            </a:r>
            <a:r>
              <a:rPr dirty="0" sz="1800">
                <a:solidFill>
                  <a:srgbClr val="92D050"/>
                </a:solidFill>
                <a:latin typeface="Arial"/>
                <a:cs typeface="Arial"/>
              </a:rPr>
              <a:t>Selbstkontrolle </a:t>
            </a:r>
            <a:r>
              <a:rPr dirty="0" sz="1800">
                <a:latin typeface="Arial"/>
                <a:cs typeface="Arial"/>
              </a:rPr>
              <a:t>(„Bewusstsein“)</a:t>
            </a:r>
            <a:r>
              <a:rPr dirty="0" sz="1800" spc="-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durch</a:t>
            </a:r>
            <a:endParaRPr sz="1800">
              <a:latin typeface="Arial"/>
              <a:cs typeface="Arial"/>
            </a:endParaRPr>
          </a:p>
          <a:p>
            <a:pPr marL="12700" marR="110680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konsequente </a:t>
            </a:r>
            <a:r>
              <a:rPr dirty="0" sz="1800" spc="-5">
                <a:latin typeface="Arial"/>
                <a:cs typeface="Arial"/>
              </a:rPr>
              <a:t>Anwendung </a:t>
            </a:r>
            <a:r>
              <a:rPr dirty="0" sz="1800">
                <a:latin typeface="Arial"/>
                <a:cs typeface="Arial"/>
              </a:rPr>
              <a:t>des  </a:t>
            </a:r>
            <a:r>
              <a:rPr dirty="0" sz="1800">
                <a:solidFill>
                  <a:srgbClr val="92D050"/>
                </a:solidFill>
                <a:latin typeface="Arial"/>
                <a:cs typeface="Arial"/>
              </a:rPr>
              <a:t>inneren Wertesystems</a:t>
            </a:r>
            <a:r>
              <a:rPr dirty="0" sz="1800" spc="-105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(„Prinzipien“)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1564" y="3731925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69009" y="3648202"/>
            <a:ext cx="1367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">
                <a:latin typeface="Arial"/>
                <a:cs typeface="Arial"/>
              </a:rPr>
              <a:t>W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-2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-15">
                <a:latin typeface="Arial"/>
                <a:cs typeface="Arial"/>
              </a:rPr>
              <a:t>y</a:t>
            </a: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-20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8446" y="3648202"/>
            <a:ext cx="355028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Das </a:t>
            </a:r>
            <a:r>
              <a:rPr dirty="0" sz="1800">
                <a:latin typeface="Arial"/>
                <a:cs typeface="Arial"/>
              </a:rPr>
              <a:t>Buch „Clean Code“ </a:t>
            </a:r>
            <a:r>
              <a:rPr dirty="0" sz="1800" spc="5">
                <a:latin typeface="Arial"/>
                <a:cs typeface="Arial"/>
              </a:rPr>
              <a:t>ist </a:t>
            </a:r>
            <a:r>
              <a:rPr dirty="0" sz="1800" spc="-5">
                <a:latin typeface="Arial"/>
                <a:cs typeface="Arial"/>
              </a:rPr>
              <a:t>wert,  </a:t>
            </a:r>
            <a:r>
              <a:rPr dirty="0" sz="1800">
                <a:latin typeface="Arial"/>
                <a:cs typeface="Arial"/>
              </a:rPr>
              <a:t>als </a:t>
            </a:r>
            <a:r>
              <a:rPr dirty="0" sz="1800">
                <a:solidFill>
                  <a:srgbClr val="92D050"/>
                </a:solidFill>
                <a:latin typeface="Arial"/>
                <a:cs typeface="Arial"/>
              </a:rPr>
              <a:t>allgemeingültiges</a:t>
            </a:r>
            <a:r>
              <a:rPr dirty="0" sz="1800" spc="-105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92D050"/>
                </a:solidFill>
                <a:latin typeface="Arial"/>
                <a:cs typeface="Arial"/>
              </a:rPr>
              <a:t>Wertesystem  </a:t>
            </a:r>
            <a:r>
              <a:rPr dirty="0" sz="1800">
                <a:latin typeface="Arial"/>
                <a:cs typeface="Arial"/>
              </a:rPr>
              <a:t>anerkannt </a:t>
            </a:r>
            <a:r>
              <a:rPr dirty="0" sz="1800" spc="-10">
                <a:latin typeface="Arial"/>
                <a:cs typeface="Arial"/>
              </a:rPr>
              <a:t>zu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werden.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1564" y="488406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69009" y="4800980"/>
            <a:ext cx="1899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Programmieralltag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8446" y="4800980"/>
            <a:ext cx="445262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Das CCD-Grade-System </a:t>
            </a:r>
            <a:r>
              <a:rPr dirty="0" sz="1800">
                <a:latin typeface="Arial"/>
                <a:cs typeface="Arial"/>
              </a:rPr>
              <a:t>hilft, das innere  Wertesystem aktiv </a:t>
            </a:r>
            <a:r>
              <a:rPr dirty="0" sz="1800" spc="-5">
                <a:latin typeface="Arial"/>
                <a:cs typeface="Arial"/>
              </a:rPr>
              <a:t>einzusetzen </a:t>
            </a:r>
            <a:r>
              <a:rPr dirty="0" sz="1800">
                <a:latin typeface="Arial"/>
                <a:cs typeface="Arial"/>
              </a:rPr>
              <a:t>und die  </a:t>
            </a:r>
            <a:r>
              <a:rPr dirty="0" sz="1800">
                <a:solidFill>
                  <a:srgbClr val="92D050"/>
                </a:solidFill>
                <a:latin typeface="Arial"/>
                <a:cs typeface="Arial"/>
              </a:rPr>
              <a:t>mentale CCD-Einstellung </a:t>
            </a:r>
            <a:r>
              <a:rPr dirty="0" sz="1800" spc="-10">
                <a:latin typeface="Arial"/>
                <a:cs typeface="Arial"/>
              </a:rPr>
              <a:t>zu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verinnerlichen.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80" y="6212840"/>
            <a:ext cx="207581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  <a:hlinkClick r:id="rId4"/>
              </a:rPr>
              <a:t>www.clean-code-developer.de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34644" y="1062354"/>
            <a:ext cx="49434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Kernaussagen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der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Clean-Code-Developer-Bewegung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56197" y="1276210"/>
            <a:ext cx="648068" cy="6399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37" y="1262697"/>
            <a:ext cx="9102725" cy="0"/>
          </a:xfrm>
          <a:custGeom>
            <a:avLst/>
            <a:gdLst/>
            <a:ahLst/>
            <a:cxnLst/>
            <a:rect l="l" t="t" r="r" b="b"/>
            <a:pathLst>
              <a:path w="9102725" h="0">
                <a:moveTo>
                  <a:pt x="0" y="0"/>
                </a:moveTo>
                <a:lnTo>
                  <a:pt x="9102661" y="0"/>
                </a:lnTo>
              </a:path>
            </a:pathLst>
          </a:custGeom>
          <a:ln w="14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637" y="6820518"/>
            <a:ext cx="9102725" cy="0"/>
          </a:xfrm>
          <a:custGeom>
            <a:avLst/>
            <a:gdLst/>
            <a:ahLst/>
            <a:cxnLst/>
            <a:rect l="l" t="t" r="r" b="b"/>
            <a:pathLst>
              <a:path w="9102725" h="0">
                <a:moveTo>
                  <a:pt x="0" y="0"/>
                </a:moveTo>
                <a:lnTo>
                  <a:pt x="9102661" y="0"/>
                </a:lnTo>
              </a:path>
            </a:pathLst>
          </a:custGeom>
          <a:ln w="14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3542" y="1327489"/>
            <a:ext cx="58229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z="1200" spc="-3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z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271" y="1327489"/>
            <a:ext cx="23749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Rot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5477" y="1327489"/>
            <a:ext cx="51244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ang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4665" y="1327489"/>
            <a:ext cx="32575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4845" y="1327489"/>
            <a:ext cx="34099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ün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6930" y="1327489"/>
            <a:ext cx="30734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au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4211" y="1327489"/>
            <a:ext cx="42100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iss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0637" y="1255585"/>
          <a:ext cx="9117330" cy="5572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585"/>
                <a:gridCol w="788670"/>
                <a:gridCol w="1656080"/>
                <a:gridCol w="1367789"/>
                <a:gridCol w="1439545"/>
                <a:gridCol w="1440179"/>
                <a:gridCol w="1364615"/>
                <a:gridCol w="648334"/>
              </a:tblGrid>
              <a:tr h="360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Schwarz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Orange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Gelb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Grün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Blau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</a:tr>
              <a:tr h="2719451">
                <a:tc>
                  <a:txBody>
                    <a:bodyPr/>
                    <a:lstStyle/>
                    <a:p>
                      <a:pPr marL="649605">
                        <a:lnSpc>
                          <a:spcPts val="2385"/>
                        </a:lnSpc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Prinzipien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 vert="vert27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8895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"/>
                        <a:tabLst>
                          <a:tab pos="25209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Don´t</a:t>
                      </a:r>
                      <a:r>
                        <a:rPr dirty="0" sz="12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Repeat  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Yourself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(DRY),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1460" indent="-15875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209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Keep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simple,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stupid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(KISS)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3345" marR="550545">
                        <a:lnSpc>
                          <a:spcPct val="110100"/>
                        </a:lnSpc>
                        <a:spcBef>
                          <a:spcPts val="145"/>
                        </a:spcBef>
                        <a:buFont typeface="Wingdings"/>
                        <a:buChar char=""/>
                        <a:tabLst>
                          <a:tab pos="252095" algn="l"/>
                        </a:tabLst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Vorsicht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vor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Opt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(VvO)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3345" marR="327660">
                        <a:lnSpc>
                          <a:spcPct val="100000"/>
                        </a:lnSpc>
                        <a:spcBef>
                          <a:spcPts val="285"/>
                        </a:spcBef>
                        <a:buFont typeface="Wingdings"/>
                        <a:buChar char=""/>
                        <a:tabLst>
                          <a:tab pos="25209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Favour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Composition over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Inheritance</a:t>
                      </a:r>
                      <a:r>
                        <a:rPr dirty="0" sz="12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(FCoI)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4615" marR="11557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"/>
                        <a:tabLst>
                          <a:tab pos="25336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Single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1200" spc="-1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 Abstraction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(SLA)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 marR="22860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336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Single  Responsibility  Principle</a:t>
                      </a:r>
                      <a:r>
                        <a:rPr dirty="0" sz="1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(SRP)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 marR="17589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336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Separation of  Concerns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(SoC)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2729" indent="-15875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336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Source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Code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Konventionen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94615" marR="50927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"/>
                        <a:tabLst>
                          <a:tab pos="25400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Interface 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eg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ega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Principle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 marR="8890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Char char=""/>
                        <a:tabLst>
                          <a:tab pos="25400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Dependency  Inversion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Principle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 marR="533400">
                        <a:lnSpc>
                          <a:spcPct val="100000"/>
                        </a:lnSpc>
                        <a:buFont typeface="Wingdings"/>
                        <a:buChar char=""/>
                        <a:tabLst>
                          <a:tab pos="25400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Liskov 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ub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Principle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 marR="414655">
                        <a:lnSpc>
                          <a:spcPct val="100000"/>
                        </a:lnSpc>
                        <a:buFont typeface="Wingdings"/>
                        <a:buChar char=""/>
                        <a:tabLst>
                          <a:tab pos="25400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Principle</a:t>
                      </a:r>
                      <a:r>
                        <a:rPr dirty="0" sz="120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 Least 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sh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 marR="27495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000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Information 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Hiding</a:t>
                      </a:r>
                      <a:r>
                        <a:rPr dirty="0" sz="12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Principle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5885" marR="28702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Open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Closed  Principle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0825" indent="-15557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1460" algn="l"/>
                        </a:tabLst>
                      </a:pPr>
                      <a:r>
                        <a:rPr dirty="0" sz="1200" spc="-20">
                          <a:latin typeface="Arial"/>
                          <a:cs typeface="Arial"/>
                        </a:rPr>
                        <a:t>Tell,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don´t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ask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4000" indent="-15875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Law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Demeter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132080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Entwurf und  Implementation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überlappen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nicht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5250" marR="25971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-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tion spiegelt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Entwurf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5250" marR="27559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1460" algn="l"/>
                        </a:tabLst>
                      </a:pPr>
                      <a:r>
                        <a:rPr dirty="0" sz="1200" spc="-45">
                          <a:latin typeface="Arial"/>
                          <a:cs typeface="Arial"/>
                        </a:rPr>
                        <a:t>You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Ain´t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Gonna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Need</a:t>
                      </a:r>
                      <a:r>
                        <a:rPr dirty="0" sz="1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It 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(YAGNI)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63751">
                <a:tc>
                  <a:txBody>
                    <a:bodyPr/>
                    <a:lstStyle/>
                    <a:p>
                      <a:pPr marL="664210">
                        <a:lnSpc>
                          <a:spcPts val="2355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Praktiken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 vert="vert27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9080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Wingdings"/>
                        <a:buChar char=""/>
                        <a:tabLst>
                          <a:tab pos="25209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Die</a:t>
                      </a:r>
                      <a:r>
                        <a:rPr dirty="0" sz="12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Pfadfinderregel  beachten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1460" indent="-15875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209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Root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Cause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just" marL="93345" marR="12763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209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Ein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Versionskon-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trollsystem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einsetzen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just" marL="93345" marR="16891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209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Einfache Refakto-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risierungsmuster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an- 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wenden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(ER)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just" marL="248920" indent="-15621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49554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Täglich</a:t>
                      </a:r>
                      <a:r>
                        <a:rPr dirty="0" sz="12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reflektieren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252729" indent="-158750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Wingdings"/>
                        <a:buChar char=""/>
                        <a:tabLst>
                          <a:tab pos="25336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Issue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Tracking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43840" indent="-14986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4447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Automatisierte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Integrationstests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 marR="15176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336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Lesen,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Lesen,  Lesen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(LLL)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2729" indent="-15875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336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Reviews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marL="94615" marR="210820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Wingdings"/>
                        <a:buChar char=""/>
                        <a:tabLst>
                          <a:tab pos="245110" algn="l"/>
                        </a:tabLst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Unit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Tests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95910" indent="-15875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965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Mockups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(Testattrappen)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 marR="11303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00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12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Coverage  Analyse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just" marL="94615" marR="28067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0825" algn="l"/>
                        </a:tabLst>
                      </a:pPr>
                      <a:r>
                        <a:rPr dirty="0" sz="1200" spc="-20">
                          <a:latin typeface="Arial"/>
                          <a:cs typeface="Arial"/>
                        </a:rPr>
                        <a:t>Teilnahme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Fachveranstal-  tungen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just" marL="253365" indent="-15938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000" algn="l"/>
                        </a:tabLst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Komplexe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Re-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faktorisierungen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5885" marR="405130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Co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nuo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  Integration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5885" marR="441959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Statische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eana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yse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(Metriken)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5885" marR="14160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Inversion of  Control</a:t>
                      </a:r>
                      <a:r>
                        <a:rPr dirty="0" sz="1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Container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5885" marR="50355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ung  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er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geben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4000" indent="-15875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Messen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von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Fehlern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329565">
                        <a:lnSpc>
                          <a:spcPct val="100000"/>
                        </a:lnSpc>
                        <a:spcBef>
                          <a:spcPts val="35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Co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nuo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  Integration</a:t>
                      </a:r>
                      <a:r>
                        <a:rPr dirty="0" sz="1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II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4000" indent="-159385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Iterative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Entwicklung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5250" marR="104139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4635" algn="l"/>
                        </a:tabLst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K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ponen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-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orientierung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0825" indent="-156210">
                        <a:lnSpc>
                          <a:spcPct val="100000"/>
                        </a:lnSpc>
                        <a:spcBef>
                          <a:spcPts val="290"/>
                        </a:spcBef>
                        <a:buFont typeface="Wingdings"/>
                        <a:buChar char=""/>
                        <a:tabLst>
                          <a:tab pos="251460" algn="l"/>
                        </a:tabLst>
                      </a:pPr>
                      <a:r>
                        <a:rPr dirty="0" sz="1200" spc="-35">
                          <a:latin typeface="Arial"/>
                          <a:cs typeface="Arial"/>
                        </a:rPr>
                        <a:t>Test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first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82295" y="753618"/>
            <a:ext cx="3731895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-5">
                <a:solidFill>
                  <a:srgbClr val="000000"/>
                </a:solidFill>
              </a:rPr>
              <a:t>Die </a:t>
            </a:r>
            <a:r>
              <a:rPr dirty="0" sz="2800">
                <a:solidFill>
                  <a:srgbClr val="000000"/>
                </a:solidFill>
              </a:rPr>
              <a:t>Clean Code</a:t>
            </a:r>
            <a:r>
              <a:rPr dirty="0" sz="2800" spc="-20">
                <a:solidFill>
                  <a:srgbClr val="000000"/>
                </a:solidFill>
              </a:rPr>
              <a:t> </a:t>
            </a:r>
            <a:r>
              <a:rPr dirty="0" sz="2800">
                <a:solidFill>
                  <a:srgbClr val="000000"/>
                </a:solidFill>
              </a:rPr>
              <a:t>Grade:</a:t>
            </a:r>
            <a:endParaRPr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595" y="2161489"/>
            <a:ext cx="6997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Def.</a:t>
            </a:r>
            <a:r>
              <a:rPr dirty="0" sz="1800" spc="-10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7E7E7E"/>
                </a:solidFill>
                <a:latin typeface="Arial"/>
                <a:cs typeface="Arial"/>
              </a:rPr>
              <a:t>4: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2300" y="2161489"/>
            <a:ext cx="328866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Clean Code ist ein Buch mit  einem umfassenden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Regelwerk,  </a:t>
            </a:r>
            <a:r>
              <a:rPr dirty="0" sz="1800">
                <a:latin typeface="Arial"/>
                <a:cs typeface="Arial"/>
              </a:rPr>
              <a:t>das als Sprachen </a:t>
            </a:r>
            <a:r>
              <a:rPr dirty="0" sz="1800" spc="5">
                <a:latin typeface="Arial"/>
                <a:cs typeface="Arial"/>
              </a:rPr>
              <a:t>über-  </a:t>
            </a:r>
            <a:r>
              <a:rPr dirty="0" sz="1800">
                <a:latin typeface="Arial"/>
                <a:cs typeface="Arial"/>
              </a:rPr>
              <a:t>greifendes </a:t>
            </a:r>
            <a:r>
              <a:rPr dirty="0" sz="1800" spc="-5">
                <a:latin typeface="Arial"/>
                <a:cs typeface="Arial"/>
              </a:rPr>
              <a:t>Wertesystem </a:t>
            </a:r>
            <a:r>
              <a:rPr dirty="0" sz="1800">
                <a:latin typeface="Arial"/>
                <a:cs typeface="Arial"/>
              </a:rPr>
              <a:t>(Best  Practices) gelten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kann.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9119" y="4633976"/>
            <a:ext cx="699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E7E7E"/>
                </a:solidFill>
                <a:latin typeface="Arial"/>
                <a:cs typeface="Arial"/>
              </a:rPr>
              <a:t>Def.</a:t>
            </a:r>
            <a:r>
              <a:rPr dirty="0" sz="1800" spc="-10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7E7E7E"/>
                </a:solidFill>
                <a:latin typeface="Arial"/>
                <a:cs typeface="Arial"/>
              </a:rPr>
              <a:t>5: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3823" y="4633976"/>
            <a:ext cx="45085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Clean Code </a:t>
            </a:r>
            <a:r>
              <a:rPr dirty="0" sz="1800" spc="5">
                <a:latin typeface="Arial"/>
                <a:cs typeface="Arial"/>
              </a:rPr>
              <a:t>ist </a:t>
            </a:r>
            <a:r>
              <a:rPr dirty="0" sz="1800">
                <a:latin typeface="Arial"/>
                <a:cs typeface="Arial"/>
              </a:rPr>
              <a:t>die mentale Einstellung, das  gemeinsame Wertesystem im</a:t>
            </a:r>
            <a:r>
              <a:rPr dirty="0" sz="1800" spc="-204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Programmier-  </a:t>
            </a:r>
            <a:r>
              <a:rPr dirty="0" sz="1800">
                <a:latin typeface="Arial"/>
                <a:cs typeface="Arial"/>
              </a:rPr>
              <a:t>alltag bewusst </a:t>
            </a:r>
            <a:r>
              <a:rPr dirty="0" sz="1800" spc="-5">
                <a:latin typeface="Arial"/>
                <a:cs typeface="Arial"/>
              </a:rPr>
              <a:t>anzuwenden </a:t>
            </a:r>
            <a:r>
              <a:rPr dirty="0" sz="1800">
                <a:latin typeface="Arial"/>
                <a:cs typeface="Arial"/>
              </a:rPr>
              <a:t>(der „Geist“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der  Clean-Code-Developer-Bewegung).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422148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Was heißt Clean </a:t>
            </a:r>
            <a:r>
              <a:rPr dirty="0" sz="2400" spc="-5" b="1">
                <a:latin typeface="Arial"/>
                <a:cs typeface="Arial"/>
              </a:rPr>
              <a:t>Code</a:t>
            </a:r>
            <a:r>
              <a:rPr dirty="0" sz="2400" spc="-12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noch?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7597" y="1772792"/>
            <a:ext cx="1622805" cy="2220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22595" y="1773173"/>
            <a:ext cx="1569720" cy="2219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2158441"/>
            <a:ext cx="5485130" cy="36880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0935" algn="l"/>
              </a:tabLst>
            </a:pPr>
            <a:r>
              <a:rPr dirty="0" sz="2400" spc="-5" b="1">
                <a:latin typeface="Arial"/>
                <a:cs typeface="Arial"/>
              </a:rPr>
              <a:t>Code	</a:t>
            </a:r>
            <a:r>
              <a:rPr dirty="0" sz="2400" b="1">
                <a:latin typeface="Arial"/>
                <a:cs typeface="Arial"/>
              </a:rPr>
              <a:t>Entwicklung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Leicht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verständlich</a:t>
            </a:r>
            <a:endParaRPr sz="1800">
              <a:latin typeface="Arial"/>
              <a:cs typeface="Arial"/>
            </a:endParaRPr>
          </a:p>
          <a:p>
            <a:pPr algn="ctr" marL="178435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Arial"/>
                <a:cs typeface="Arial"/>
              </a:rPr>
              <a:t>flexibel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Arial"/>
                <a:cs typeface="Arial"/>
              </a:rPr>
              <a:t>Einfach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änderbar</a:t>
            </a:r>
            <a:endParaRPr sz="1800">
              <a:latin typeface="Arial"/>
              <a:cs typeface="Arial"/>
            </a:endParaRPr>
          </a:p>
          <a:p>
            <a:pPr marL="3735070">
              <a:lnSpc>
                <a:spcPct val="100000"/>
              </a:lnSpc>
              <a:spcBef>
                <a:spcPts val="1085"/>
              </a:spcBef>
            </a:pPr>
            <a:r>
              <a:rPr dirty="0" sz="1800" spc="-5">
                <a:latin typeface="Arial"/>
                <a:cs typeface="Arial"/>
              </a:rPr>
              <a:t>wartbar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Arial"/>
                <a:cs typeface="Arial"/>
              </a:rPr>
              <a:t>Gut</a:t>
            </a:r>
            <a:r>
              <a:rPr dirty="0" sz="1800">
                <a:latin typeface="Arial"/>
                <a:cs typeface="Arial"/>
              </a:rPr>
              <a:t> testbar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373507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effektiv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748404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Was </a:t>
            </a:r>
            <a:r>
              <a:rPr dirty="0" sz="2400" spc="5" b="1">
                <a:latin typeface="Arial"/>
                <a:cs typeface="Arial"/>
              </a:rPr>
              <a:t>bewirkt </a:t>
            </a:r>
            <a:r>
              <a:rPr dirty="0" sz="2400" b="1">
                <a:latin typeface="Arial"/>
                <a:cs typeface="Arial"/>
              </a:rPr>
              <a:t>Clean</a:t>
            </a:r>
            <a:r>
              <a:rPr dirty="0" sz="2400" spc="-17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Code?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27757" y="3022726"/>
            <a:ext cx="576580" cy="1224280"/>
          </a:xfrm>
          <a:custGeom>
            <a:avLst/>
            <a:gdLst/>
            <a:ahLst/>
            <a:cxnLst/>
            <a:rect l="l" t="t" r="r" b="b"/>
            <a:pathLst>
              <a:path w="576580" h="1224279">
                <a:moveTo>
                  <a:pt x="0" y="0"/>
                </a:moveTo>
                <a:lnTo>
                  <a:pt x="76589" y="1712"/>
                </a:lnTo>
                <a:lnTo>
                  <a:pt x="145400" y="6547"/>
                </a:lnTo>
                <a:lnTo>
                  <a:pt x="203692" y="14049"/>
                </a:lnTo>
                <a:lnTo>
                  <a:pt x="248722" y="23763"/>
                </a:lnTo>
                <a:lnTo>
                  <a:pt x="288036" y="48006"/>
                </a:lnTo>
                <a:lnTo>
                  <a:pt x="288036" y="564007"/>
                </a:lnTo>
                <a:lnTo>
                  <a:pt x="298330" y="576779"/>
                </a:lnTo>
                <a:lnTo>
                  <a:pt x="372427" y="597963"/>
                </a:lnTo>
                <a:lnTo>
                  <a:pt x="430727" y="605465"/>
                </a:lnTo>
                <a:lnTo>
                  <a:pt x="499526" y="610300"/>
                </a:lnTo>
                <a:lnTo>
                  <a:pt x="576072" y="612013"/>
                </a:lnTo>
                <a:lnTo>
                  <a:pt x="499526" y="613734"/>
                </a:lnTo>
                <a:lnTo>
                  <a:pt x="430727" y="618588"/>
                </a:lnTo>
                <a:lnTo>
                  <a:pt x="372427" y="626110"/>
                </a:lnTo>
                <a:lnTo>
                  <a:pt x="327377" y="635832"/>
                </a:lnTo>
                <a:lnTo>
                  <a:pt x="288036" y="660019"/>
                </a:lnTo>
                <a:lnTo>
                  <a:pt x="288036" y="1176147"/>
                </a:lnTo>
                <a:lnTo>
                  <a:pt x="277750" y="1188919"/>
                </a:lnTo>
                <a:lnTo>
                  <a:pt x="248722" y="1200389"/>
                </a:lnTo>
                <a:lnTo>
                  <a:pt x="203692" y="1210103"/>
                </a:lnTo>
                <a:lnTo>
                  <a:pt x="145400" y="1217605"/>
                </a:lnTo>
                <a:lnTo>
                  <a:pt x="76589" y="1222440"/>
                </a:lnTo>
                <a:lnTo>
                  <a:pt x="0" y="1224153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51909" y="2996945"/>
            <a:ext cx="576580" cy="2160270"/>
          </a:xfrm>
          <a:custGeom>
            <a:avLst/>
            <a:gdLst/>
            <a:ahLst/>
            <a:cxnLst/>
            <a:rect l="l" t="t" r="r" b="b"/>
            <a:pathLst>
              <a:path w="576579" h="2160270">
                <a:moveTo>
                  <a:pt x="0" y="0"/>
                </a:moveTo>
                <a:lnTo>
                  <a:pt x="76589" y="1712"/>
                </a:lnTo>
                <a:lnTo>
                  <a:pt x="145400" y="6547"/>
                </a:lnTo>
                <a:lnTo>
                  <a:pt x="203692" y="14049"/>
                </a:lnTo>
                <a:lnTo>
                  <a:pt x="248722" y="23763"/>
                </a:lnTo>
                <a:lnTo>
                  <a:pt x="288036" y="48005"/>
                </a:lnTo>
                <a:lnTo>
                  <a:pt x="288036" y="1431416"/>
                </a:lnTo>
                <a:lnTo>
                  <a:pt x="298321" y="1444145"/>
                </a:lnTo>
                <a:lnTo>
                  <a:pt x="372379" y="1465326"/>
                </a:lnTo>
                <a:lnTo>
                  <a:pt x="430671" y="1472847"/>
                </a:lnTo>
                <a:lnTo>
                  <a:pt x="499482" y="1477701"/>
                </a:lnTo>
                <a:lnTo>
                  <a:pt x="576072" y="1479422"/>
                </a:lnTo>
                <a:lnTo>
                  <a:pt x="499482" y="1481135"/>
                </a:lnTo>
                <a:lnTo>
                  <a:pt x="430671" y="1485970"/>
                </a:lnTo>
                <a:lnTo>
                  <a:pt x="372379" y="1493472"/>
                </a:lnTo>
                <a:lnTo>
                  <a:pt x="327349" y="1503186"/>
                </a:lnTo>
                <a:lnTo>
                  <a:pt x="288036" y="1527428"/>
                </a:lnTo>
                <a:lnTo>
                  <a:pt x="288036" y="2112264"/>
                </a:lnTo>
                <a:lnTo>
                  <a:pt x="277750" y="2125036"/>
                </a:lnTo>
                <a:lnTo>
                  <a:pt x="248722" y="2136506"/>
                </a:lnTo>
                <a:lnTo>
                  <a:pt x="203692" y="2146220"/>
                </a:lnTo>
                <a:lnTo>
                  <a:pt x="145400" y="2153722"/>
                </a:lnTo>
                <a:lnTo>
                  <a:pt x="76589" y="2158557"/>
                </a:lnTo>
                <a:lnTo>
                  <a:pt x="0" y="216027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14183" y="2204847"/>
            <a:ext cx="1434719" cy="210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08342" y="4437049"/>
            <a:ext cx="1440561" cy="2086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762500" y="4784471"/>
            <a:ext cx="313690" cy="636905"/>
            <a:chOff x="4762500" y="4784471"/>
            <a:chExt cx="313690" cy="636905"/>
          </a:xfrm>
        </p:grpSpPr>
        <p:sp>
          <p:nvSpPr>
            <p:cNvPr id="9" name="object 9"/>
            <p:cNvSpPr/>
            <p:nvPr/>
          </p:nvSpPr>
          <p:spPr>
            <a:xfrm>
              <a:off x="4775200" y="4797171"/>
              <a:ext cx="288290" cy="611505"/>
            </a:xfrm>
            <a:custGeom>
              <a:avLst/>
              <a:gdLst/>
              <a:ahLst/>
              <a:cxnLst/>
              <a:rect l="l" t="t" r="r" b="b"/>
              <a:pathLst>
                <a:path w="288289" h="611504">
                  <a:moveTo>
                    <a:pt x="216026" y="0"/>
                  </a:moveTo>
                  <a:lnTo>
                    <a:pt x="72009" y="0"/>
                  </a:lnTo>
                  <a:lnTo>
                    <a:pt x="72009" y="467105"/>
                  </a:lnTo>
                  <a:lnTo>
                    <a:pt x="0" y="467105"/>
                  </a:lnTo>
                  <a:lnTo>
                    <a:pt x="144017" y="611123"/>
                  </a:lnTo>
                  <a:lnTo>
                    <a:pt x="288036" y="467105"/>
                  </a:lnTo>
                  <a:lnTo>
                    <a:pt x="216026" y="467105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75200" y="4797171"/>
              <a:ext cx="288290" cy="611505"/>
            </a:xfrm>
            <a:custGeom>
              <a:avLst/>
              <a:gdLst/>
              <a:ahLst/>
              <a:cxnLst/>
              <a:rect l="l" t="t" r="r" b="b"/>
              <a:pathLst>
                <a:path w="288289" h="611504">
                  <a:moveTo>
                    <a:pt x="216026" y="0"/>
                  </a:moveTo>
                  <a:lnTo>
                    <a:pt x="216026" y="467105"/>
                  </a:lnTo>
                  <a:lnTo>
                    <a:pt x="288036" y="467105"/>
                  </a:lnTo>
                  <a:lnTo>
                    <a:pt x="144017" y="611123"/>
                  </a:lnTo>
                  <a:lnTo>
                    <a:pt x="0" y="467105"/>
                  </a:lnTo>
                  <a:lnTo>
                    <a:pt x="72009" y="467105"/>
                  </a:lnTo>
                  <a:lnTo>
                    <a:pt x="72009" y="0"/>
                  </a:lnTo>
                  <a:lnTo>
                    <a:pt x="216026" y="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0993"/>
            <a:ext cx="11347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0" b="1">
                <a:latin typeface="Arial"/>
                <a:cs typeface="Arial"/>
              </a:rPr>
              <a:t>A</a:t>
            </a:r>
            <a:r>
              <a:rPr dirty="0" sz="2400" b="1">
                <a:latin typeface="Arial"/>
                <a:cs typeface="Arial"/>
              </a:rPr>
              <a:t>genda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2113691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9372" y="2029155"/>
            <a:ext cx="6073140" cy="2166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Einleitung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Ursachen </a:t>
            </a:r>
            <a:r>
              <a:rPr dirty="0" sz="1800" spc="-10" b="1">
                <a:solidFill>
                  <a:srgbClr val="A6A6A6"/>
                </a:solidFill>
                <a:latin typeface="Arial"/>
                <a:cs typeface="Arial"/>
              </a:rPr>
              <a:t>von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Dirty</a:t>
            </a:r>
            <a:r>
              <a:rPr dirty="0" sz="1800" spc="-10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Die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Clean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Code Developer</a:t>
            </a:r>
            <a:r>
              <a:rPr dirty="0" sz="1800" spc="-45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A6A6A6"/>
                </a:solidFill>
                <a:latin typeface="Arial"/>
                <a:cs typeface="Arial"/>
              </a:rPr>
              <a:t>Bewegung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latin typeface="Arial"/>
                <a:cs typeface="Arial"/>
              </a:rPr>
              <a:t>Das Team Clean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Coding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Meinungen </a:t>
            </a:r>
            <a:r>
              <a:rPr dirty="0" sz="1800" spc="5" b="1">
                <a:solidFill>
                  <a:srgbClr val="A6A6A6"/>
                </a:solidFill>
                <a:latin typeface="Arial"/>
                <a:cs typeface="Arial"/>
              </a:rPr>
              <a:t>zu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Clean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Code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und zum Team Clean</a:t>
            </a:r>
            <a:r>
              <a:rPr dirty="0" sz="1800" spc="-114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Coding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02" y="2580035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902" y="304637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1902" y="3512723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1902" y="3978940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99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6744" y="5013197"/>
              <a:ext cx="1461643" cy="18447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5944" y="5745886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49006" y="1987930"/>
              <a:ext cx="6206528" cy="9949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3532" y="3612260"/>
              <a:ext cx="8424989" cy="12834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58213" y="5013197"/>
              <a:ext cx="1461642" cy="18447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57500" y="5745886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79901" y="5013197"/>
              <a:ext cx="1461643" cy="18447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79060" y="5745886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30671" y="5013197"/>
              <a:ext cx="1461643" cy="18447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29831" y="5745886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452359" y="5013197"/>
              <a:ext cx="1461643" cy="18447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51519" y="5745886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6776" y="116712"/>
              <a:ext cx="1461643" cy="1844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95984" y="849401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28317" y="116712"/>
              <a:ext cx="1461643" cy="1844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27476" y="849401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50004" y="116712"/>
              <a:ext cx="1461643" cy="1844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49165" y="849401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700648" y="116712"/>
              <a:ext cx="1461643" cy="1844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599935" y="849401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522336" y="116712"/>
              <a:ext cx="1461643" cy="1844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421496" y="849401"/>
              <a:ext cx="185242" cy="1732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2083434"/>
            <a:ext cx="7225665" cy="2934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Warum?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 spc="-5">
                <a:latin typeface="Arial"/>
                <a:cs typeface="Arial"/>
              </a:rPr>
              <a:t>Gute </a:t>
            </a:r>
            <a:r>
              <a:rPr dirty="0" sz="1800">
                <a:latin typeface="Arial"/>
                <a:cs typeface="Arial"/>
              </a:rPr>
              <a:t>Vorsätze schwinden </a:t>
            </a:r>
            <a:r>
              <a:rPr dirty="0" sz="1800" spc="5">
                <a:latin typeface="Arial"/>
                <a:cs typeface="Arial"/>
              </a:rPr>
              <a:t>schnell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Verrottung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Symbol"/>
              <a:buChar char=""/>
            </a:pPr>
            <a:endParaRPr sz="26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Unterschiedliche </a:t>
            </a:r>
            <a:r>
              <a:rPr dirty="0" sz="1800" spc="-5">
                <a:latin typeface="Arial"/>
                <a:cs typeface="Arial"/>
              </a:rPr>
              <a:t>Meinungen </a:t>
            </a:r>
            <a:r>
              <a:rPr dirty="0" sz="1800">
                <a:latin typeface="Wingdings"/>
                <a:cs typeface="Wingdings"/>
              </a:rPr>
              <a:t>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Wildwuchs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Symbol"/>
              <a:buChar char=""/>
            </a:pPr>
            <a:endParaRPr sz="26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 spc="-5">
                <a:latin typeface="Arial"/>
                <a:cs typeface="Arial"/>
              </a:rPr>
              <a:t>Mittel </a:t>
            </a:r>
            <a:r>
              <a:rPr dirty="0" sz="1800">
                <a:latin typeface="Arial"/>
                <a:cs typeface="Arial"/>
              </a:rPr>
              <a:t>gegen die „Durchsetzungsstarken“ (die Stillen </a:t>
            </a:r>
            <a:r>
              <a:rPr dirty="0" sz="1800" spc="5">
                <a:latin typeface="Arial"/>
                <a:cs typeface="Arial"/>
              </a:rPr>
              <a:t>sind </a:t>
            </a:r>
            <a:r>
              <a:rPr dirty="0" sz="1800">
                <a:latin typeface="Arial"/>
                <a:cs typeface="Arial"/>
              </a:rPr>
              <a:t>oft</a:t>
            </a:r>
            <a:r>
              <a:rPr dirty="0" sz="1800" spc="-229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besser)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Symbol"/>
              <a:buChar char=""/>
            </a:pPr>
            <a:endParaRPr sz="26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 spc="-5">
                <a:latin typeface="Arial"/>
                <a:cs typeface="Arial"/>
              </a:rPr>
              <a:t>Motivation </a:t>
            </a:r>
            <a:r>
              <a:rPr dirty="0" sz="1800">
                <a:latin typeface="Arial"/>
                <a:cs typeface="Arial"/>
              </a:rPr>
              <a:t>durch Anerkennung, Kontrolle auf</a:t>
            </a:r>
            <a:r>
              <a:rPr dirty="0" sz="1800" spc="-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Augenhöhe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5172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Das Team Clean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Coding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2219071"/>
            <a:ext cx="16821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Basis-Konsens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2737484"/>
            <a:ext cx="280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§</a:t>
            </a: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298" y="2737484"/>
            <a:ext cx="68573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Arial"/>
                <a:cs typeface="Arial"/>
              </a:rPr>
              <a:t>ALLE </a:t>
            </a:r>
            <a:r>
              <a:rPr dirty="0" sz="1800" spc="-15" i="1">
                <a:latin typeface="Arial"/>
                <a:cs typeface="Arial"/>
              </a:rPr>
              <a:t>Teammitglieder </a:t>
            </a:r>
            <a:r>
              <a:rPr dirty="0" sz="1800" i="1">
                <a:latin typeface="Arial"/>
                <a:cs typeface="Arial"/>
              </a:rPr>
              <a:t>(inkl. Projektleitung) verpflichten</a:t>
            </a:r>
            <a:r>
              <a:rPr dirty="0" sz="1800" spc="-235" i="1">
                <a:latin typeface="Arial"/>
                <a:cs typeface="Arial"/>
              </a:rPr>
              <a:t> </a:t>
            </a:r>
            <a:r>
              <a:rPr dirty="0" sz="1800" spc="5" i="1">
                <a:latin typeface="Arial"/>
                <a:cs typeface="Arial"/>
              </a:rPr>
              <a:t>sich,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 i="1">
                <a:latin typeface="Arial"/>
                <a:cs typeface="Arial"/>
              </a:rPr>
              <a:t>Prozesse </a:t>
            </a:r>
            <a:r>
              <a:rPr dirty="0" sz="1800" spc="-5" i="1">
                <a:latin typeface="Arial"/>
                <a:cs typeface="Arial"/>
              </a:rPr>
              <a:t>anzuerkennen, </a:t>
            </a:r>
            <a:r>
              <a:rPr dirty="0" sz="1800" i="1">
                <a:latin typeface="Arial"/>
                <a:cs typeface="Arial"/>
              </a:rPr>
              <a:t>die für ALLE gleichermaßen bindend</a:t>
            </a:r>
            <a:r>
              <a:rPr dirty="0" sz="1800" spc="-22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sind.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644" y="3752799"/>
            <a:ext cx="2813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Arial"/>
                <a:cs typeface="Arial"/>
              </a:rPr>
              <a:t>§</a:t>
            </a:r>
            <a:r>
              <a:rPr dirty="0" sz="180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298" y="3752799"/>
            <a:ext cx="64585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Arial"/>
                <a:cs typeface="Arial"/>
              </a:rPr>
              <a:t>Diese </a:t>
            </a:r>
            <a:r>
              <a:rPr dirty="0" sz="1800" spc="-10" i="1">
                <a:latin typeface="Arial"/>
                <a:cs typeface="Arial"/>
              </a:rPr>
              <a:t>Prozesse </a:t>
            </a:r>
            <a:r>
              <a:rPr dirty="0" sz="1800" i="1">
                <a:latin typeface="Arial"/>
                <a:cs typeface="Arial"/>
              </a:rPr>
              <a:t>können bei Bedarf </a:t>
            </a:r>
            <a:r>
              <a:rPr dirty="0" sz="1800" spc="-10" i="1">
                <a:latin typeface="Arial"/>
                <a:cs typeface="Arial"/>
              </a:rPr>
              <a:t>jederzeit </a:t>
            </a:r>
            <a:r>
              <a:rPr dirty="0" sz="1800" i="1">
                <a:latin typeface="Arial"/>
                <a:cs typeface="Arial"/>
              </a:rPr>
              <a:t>angepasst</a:t>
            </a:r>
            <a:r>
              <a:rPr dirty="0" sz="1800" spc="-130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werden.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644" y="4499813"/>
            <a:ext cx="2813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latin typeface="Arial"/>
                <a:cs typeface="Arial"/>
              </a:rPr>
              <a:t>§</a:t>
            </a: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9298" y="4499813"/>
            <a:ext cx="6847840" cy="581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Arial"/>
                <a:cs typeface="Arial"/>
              </a:rPr>
              <a:t>Als erstes </a:t>
            </a:r>
            <a:r>
              <a:rPr dirty="0" sz="1800" spc="-5" i="1">
                <a:latin typeface="Arial"/>
                <a:cs typeface="Arial"/>
              </a:rPr>
              <a:t>muss </a:t>
            </a:r>
            <a:r>
              <a:rPr dirty="0" sz="1800" i="1">
                <a:latin typeface="Arial"/>
                <a:cs typeface="Arial"/>
              </a:rPr>
              <a:t>ein </a:t>
            </a:r>
            <a:r>
              <a:rPr dirty="0" sz="1800" spc="-5" i="1">
                <a:latin typeface="Arial"/>
                <a:cs typeface="Arial"/>
              </a:rPr>
              <a:t>effizientes </a:t>
            </a:r>
            <a:r>
              <a:rPr dirty="0" sz="1800" spc="-10" i="1">
                <a:latin typeface="Arial"/>
                <a:cs typeface="Arial"/>
              </a:rPr>
              <a:t>Verfahren </a:t>
            </a:r>
            <a:r>
              <a:rPr dirty="0" sz="1800" spc="-25" i="1">
                <a:latin typeface="Arial"/>
                <a:cs typeface="Arial"/>
              </a:rPr>
              <a:t>zur</a:t>
            </a:r>
            <a:r>
              <a:rPr dirty="0" sz="1800" spc="-5" i="1">
                <a:latin typeface="Arial"/>
                <a:cs typeface="Arial"/>
              </a:rPr>
              <a:t> Entscheidungsfindung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 i="1">
                <a:latin typeface="Arial"/>
                <a:cs typeface="Arial"/>
              </a:rPr>
              <a:t>etabliert</a:t>
            </a:r>
            <a:r>
              <a:rPr dirty="0" sz="1800" spc="-4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werden.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5172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Das Team Clean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Coding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5172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Das Team Clean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Coding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2580035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902" y="304637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902" y="3512723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34644" y="2029155"/>
            <a:ext cx="6636384" cy="435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Methoden zur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Entscheidungsfindung</a:t>
            </a:r>
            <a:endParaRPr sz="1800">
              <a:latin typeface="Arial"/>
              <a:cs typeface="Arial"/>
            </a:endParaRPr>
          </a:p>
          <a:p>
            <a:pPr marL="356870" marR="3584575">
              <a:lnSpc>
                <a:spcPct val="17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Vorgabe des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Projektleiters  Mehrheitsbeschluss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515"/>
              </a:spcBef>
            </a:pPr>
            <a:r>
              <a:rPr dirty="0" sz="1800" spc="-5">
                <a:latin typeface="Arial"/>
                <a:cs typeface="Arial"/>
              </a:rPr>
              <a:t>Minimierung </a:t>
            </a:r>
            <a:r>
              <a:rPr dirty="0" sz="1800">
                <a:latin typeface="Arial"/>
                <a:cs typeface="Arial"/>
              </a:rPr>
              <a:t>des durchschn.</a:t>
            </a:r>
            <a:r>
              <a:rPr dirty="0" sz="1800" spc="-15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Widerstands</a:t>
            </a:r>
            <a:endParaRPr sz="18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1510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>
                <a:latin typeface="Arial"/>
                <a:cs typeface="Arial"/>
              </a:rPr>
              <a:t>Vetoabfrage</a:t>
            </a:r>
            <a:endParaRPr sz="18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1515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>
                <a:latin typeface="Arial"/>
                <a:cs typeface="Arial"/>
              </a:rPr>
              <a:t>Konsensrunde</a:t>
            </a:r>
            <a:endParaRPr sz="18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1515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>
                <a:latin typeface="Arial"/>
                <a:cs typeface="Arial"/>
              </a:rPr>
              <a:t>Thumb-Voting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i="1">
                <a:latin typeface="Arial"/>
                <a:cs typeface="Arial"/>
              </a:rPr>
              <a:t>„Konsens bedeutet die Übereinstimmung </a:t>
            </a:r>
            <a:r>
              <a:rPr dirty="0" sz="1600" i="1">
                <a:latin typeface="Arial"/>
                <a:cs typeface="Arial"/>
              </a:rPr>
              <a:t>von Menschen hinsichtlich</a:t>
            </a:r>
            <a:r>
              <a:rPr dirty="0" sz="1600" spc="-150" i="1">
                <a:latin typeface="Arial"/>
                <a:cs typeface="Arial"/>
              </a:rPr>
              <a:t> </a:t>
            </a:r>
            <a:r>
              <a:rPr dirty="0" sz="1600" spc="-5" i="1">
                <a:latin typeface="Arial"/>
                <a:cs typeface="Arial"/>
              </a:rPr>
              <a:t>einer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5" i="1">
                <a:latin typeface="Arial"/>
                <a:cs typeface="Arial"/>
              </a:rPr>
              <a:t>Thematik ohne </a:t>
            </a:r>
            <a:r>
              <a:rPr dirty="0" sz="1600" i="1">
                <a:latin typeface="Arial"/>
                <a:cs typeface="Arial"/>
              </a:rPr>
              <a:t>verdeckten </a:t>
            </a:r>
            <a:r>
              <a:rPr dirty="0" sz="1600" spc="-5" i="1">
                <a:latin typeface="Arial"/>
                <a:cs typeface="Arial"/>
              </a:rPr>
              <a:t>oder </a:t>
            </a:r>
            <a:r>
              <a:rPr dirty="0" sz="1600" i="1">
                <a:latin typeface="Arial"/>
                <a:cs typeface="Arial"/>
              </a:rPr>
              <a:t>offenen Widerspruch.“ </a:t>
            </a:r>
            <a:r>
              <a:rPr dirty="0" sz="1600">
                <a:latin typeface="Arial"/>
                <a:cs typeface="Arial"/>
              </a:rPr>
              <a:t>-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Wikipedia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33135" y="3429000"/>
            <a:ext cx="2351150" cy="1656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2" y="2575717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1902" y="338038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1812" y="3331147"/>
            <a:ext cx="1871980" cy="731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5100">
              <a:lnSpc>
                <a:spcPts val="1989"/>
              </a:lnSpc>
            </a:pPr>
            <a:r>
              <a:rPr dirty="0" sz="1800">
                <a:latin typeface="Arial"/>
                <a:cs typeface="Arial"/>
              </a:rPr>
              <a:t>ode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um?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r>
              <a:rPr dirty="0" sz="1800">
                <a:latin typeface="Arial"/>
                <a:cs typeface="Arial"/>
              </a:rPr>
              <a:t>mdem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Eigentum“?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02" y="3855877"/>
            <a:ext cx="140525" cy="151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525957" y="2322576"/>
            <a:ext cx="7880984" cy="3209925"/>
            <a:chOff x="525957" y="2322576"/>
            <a:chExt cx="7880984" cy="3209925"/>
          </a:xfrm>
        </p:grpSpPr>
        <p:sp>
          <p:nvSpPr>
            <p:cNvPr id="7" name="object 7"/>
            <p:cNvSpPr/>
            <p:nvPr/>
          </p:nvSpPr>
          <p:spPr>
            <a:xfrm>
              <a:off x="851902" y="4331365"/>
              <a:ext cx="140525" cy="1514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72711" y="2322576"/>
              <a:ext cx="4233672" cy="3209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80280" y="2420874"/>
              <a:ext cx="4019042" cy="30142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5957" y="3698367"/>
              <a:ext cx="7773289" cy="14588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21944" y="2015997"/>
            <a:ext cx="7366000" cy="3090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Was muß entschieden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werden?</a:t>
            </a:r>
            <a:endParaRPr sz="1800">
              <a:latin typeface="Arial"/>
              <a:cs typeface="Arial"/>
            </a:endParaRPr>
          </a:p>
          <a:p>
            <a:pPr marL="369570">
              <a:lnSpc>
                <a:spcPct val="100000"/>
              </a:lnSpc>
              <a:spcBef>
                <a:spcPts val="1585"/>
              </a:spcBef>
            </a:pPr>
            <a:r>
              <a:rPr dirty="0" sz="1800" spc="20">
                <a:latin typeface="Arial"/>
                <a:cs typeface="Arial"/>
              </a:rPr>
              <a:t>Was </a:t>
            </a:r>
            <a:r>
              <a:rPr dirty="0" sz="1800">
                <a:latin typeface="Arial"/>
                <a:cs typeface="Arial"/>
              </a:rPr>
              <a:t>bedeutet für uns</a:t>
            </a:r>
            <a:r>
              <a:rPr dirty="0" sz="1800" spc="-2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die</a:t>
            </a:r>
            <a:endParaRPr sz="1800">
              <a:latin typeface="Arial"/>
              <a:cs typeface="Arial"/>
            </a:endParaRPr>
          </a:p>
          <a:p>
            <a:pPr marL="342265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latin typeface="Arial"/>
                <a:cs typeface="Arial"/>
              </a:rPr>
              <a:t>Definition of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Done?</a:t>
            </a:r>
            <a:endParaRPr sz="1800">
              <a:latin typeface="Arial"/>
              <a:cs typeface="Arial"/>
            </a:endParaRPr>
          </a:p>
          <a:p>
            <a:pPr marL="369570">
              <a:lnSpc>
                <a:spcPct val="100000"/>
              </a:lnSpc>
              <a:spcBef>
                <a:spcPts val="1585"/>
              </a:spcBef>
            </a:pPr>
            <a:r>
              <a:rPr dirty="0" sz="1800" spc="25">
                <a:latin typeface="Arial"/>
                <a:cs typeface="Arial"/>
              </a:rPr>
              <a:t>Wie </a:t>
            </a:r>
            <a:r>
              <a:rPr dirty="0" sz="1800">
                <a:latin typeface="Arial"/>
                <a:cs typeface="Arial"/>
              </a:rPr>
              <a:t>gehen </a:t>
            </a:r>
            <a:r>
              <a:rPr dirty="0" sz="1800" spc="-10">
                <a:latin typeface="Arial"/>
                <a:cs typeface="Arial"/>
              </a:rPr>
              <a:t>wir </a:t>
            </a:r>
            <a:r>
              <a:rPr dirty="0" sz="1800" spc="5">
                <a:latin typeface="Arial"/>
                <a:cs typeface="Arial"/>
              </a:rPr>
              <a:t>mit </a:t>
            </a:r>
            <a:r>
              <a:rPr dirty="0" sz="1800">
                <a:latin typeface="Arial"/>
                <a:cs typeface="Arial"/>
              </a:rPr>
              <a:t>unfertigem</a:t>
            </a:r>
            <a:r>
              <a:rPr dirty="0" sz="1800" spc="-204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585"/>
              </a:spcBef>
            </a:pPr>
            <a:r>
              <a:rPr dirty="0" baseline="10802" sz="2700" spc="-562">
                <a:latin typeface="Arial"/>
                <a:cs typeface="Arial"/>
              </a:rPr>
              <a:t>Co</a:t>
            </a:r>
            <a:r>
              <a:rPr dirty="0" sz="1800" spc="-375">
                <a:latin typeface="Arial"/>
                <a:cs typeface="Arial"/>
              </a:rPr>
              <a:t>W</a:t>
            </a:r>
            <a:r>
              <a:rPr dirty="0" baseline="10802" sz="2700" spc="-562">
                <a:latin typeface="Arial"/>
                <a:cs typeface="Arial"/>
              </a:rPr>
              <a:t>de</a:t>
            </a:r>
            <a:r>
              <a:rPr dirty="0" sz="1800" spc="-375">
                <a:latin typeface="Arial"/>
                <a:cs typeface="Arial"/>
              </a:rPr>
              <a:t>ie</a:t>
            </a:r>
            <a:r>
              <a:rPr dirty="0" baseline="10802" sz="2700" spc="-562">
                <a:latin typeface="Arial"/>
                <a:cs typeface="Arial"/>
              </a:rPr>
              <a:t>T</a:t>
            </a:r>
            <a:r>
              <a:rPr dirty="0" sz="1800" spc="-375">
                <a:latin typeface="Arial"/>
                <a:cs typeface="Arial"/>
              </a:rPr>
              <a:t>is</a:t>
            </a:r>
            <a:r>
              <a:rPr dirty="0" baseline="10802" sz="2700" spc="-562">
                <a:latin typeface="Arial"/>
                <a:cs typeface="Arial"/>
              </a:rPr>
              <a:t>a</a:t>
            </a:r>
            <a:r>
              <a:rPr dirty="0" sz="1800" spc="-375">
                <a:latin typeface="Arial"/>
                <a:cs typeface="Arial"/>
              </a:rPr>
              <a:t>t</a:t>
            </a:r>
            <a:r>
              <a:rPr dirty="0" baseline="10802" sz="2700" spc="-562">
                <a:latin typeface="Arial"/>
                <a:cs typeface="Arial"/>
              </a:rPr>
              <a:t>g</a:t>
            </a:r>
            <a:r>
              <a:rPr dirty="0" sz="1800" spc="-375">
                <a:latin typeface="Arial"/>
                <a:cs typeface="Arial"/>
              </a:rPr>
              <a:t>u</a:t>
            </a:r>
            <a:r>
              <a:rPr dirty="0" baseline="10802" sz="2700" spc="-562">
                <a:latin typeface="Arial"/>
                <a:cs typeface="Arial"/>
              </a:rPr>
              <a:t>g</a:t>
            </a:r>
            <a:r>
              <a:rPr dirty="0" sz="1800" spc="-375">
                <a:latin typeface="Arial"/>
                <a:cs typeface="Arial"/>
              </a:rPr>
              <a:t>n</a:t>
            </a:r>
            <a:r>
              <a:rPr dirty="0" baseline="10802" sz="2700" spc="-562">
                <a:latin typeface="Arial"/>
                <a:cs typeface="Arial"/>
              </a:rPr>
              <a:t>in</a:t>
            </a:r>
            <a:r>
              <a:rPr dirty="0" sz="1800" spc="-375">
                <a:latin typeface="Arial"/>
                <a:cs typeface="Arial"/>
              </a:rPr>
              <a:t>s</a:t>
            </a:r>
            <a:r>
              <a:rPr dirty="0" baseline="10802" sz="2700" spc="-562">
                <a:latin typeface="Arial"/>
                <a:cs typeface="Arial"/>
              </a:rPr>
              <a:t>g</a:t>
            </a:r>
            <a:r>
              <a:rPr dirty="0" sz="1800" spc="-375">
                <a:latin typeface="Arial"/>
                <a:cs typeface="Arial"/>
              </a:rPr>
              <a:t>e</a:t>
            </a:r>
            <a:r>
              <a:rPr dirty="0" baseline="10802" sz="2700" spc="-562">
                <a:latin typeface="Arial"/>
                <a:cs typeface="Arial"/>
              </a:rPr>
              <a:t>:</a:t>
            </a:r>
            <a:r>
              <a:rPr dirty="0" sz="1800" spc="-375">
                <a:latin typeface="Arial"/>
                <a:cs typeface="Arial"/>
              </a:rPr>
              <a:t>r </a:t>
            </a:r>
            <a:r>
              <a:rPr dirty="0" sz="1800">
                <a:latin typeface="Arial"/>
                <a:cs typeface="Arial"/>
              </a:rPr>
              <a:t>Umgang mit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„fre</a:t>
            </a:r>
            <a:endParaRPr sz="1800">
              <a:latin typeface="Arial"/>
              <a:cs typeface="Arial"/>
            </a:endParaRPr>
          </a:p>
          <a:p>
            <a:pPr marL="369570">
              <a:lnSpc>
                <a:spcPct val="100000"/>
              </a:lnSpc>
              <a:spcBef>
                <a:spcPts val="795"/>
              </a:spcBef>
            </a:pPr>
            <a:r>
              <a:rPr dirty="0" baseline="-24691" sz="2700" spc="-525">
                <a:latin typeface="Arial"/>
                <a:cs typeface="Arial"/>
              </a:rPr>
              <a:t>Wa</a:t>
            </a:r>
            <a:r>
              <a:rPr dirty="0" sz="1800" spc="-350">
                <a:latin typeface="Arial"/>
                <a:cs typeface="Arial"/>
              </a:rPr>
              <a:t>F</a:t>
            </a:r>
            <a:r>
              <a:rPr dirty="0" baseline="-24691" sz="2700" spc="-525">
                <a:latin typeface="Arial"/>
                <a:cs typeface="Arial"/>
              </a:rPr>
              <a:t>s</a:t>
            </a:r>
            <a:r>
              <a:rPr dirty="0" sz="1800" spc="-350">
                <a:latin typeface="Arial"/>
                <a:cs typeface="Arial"/>
              </a:rPr>
              <a:t>I</a:t>
            </a:r>
            <a:r>
              <a:rPr dirty="0" baseline="-24691" sz="2700" spc="-525">
                <a:latin typeface="Arial"/>
                <a:cs typeface="Arial"/>
              </a:rPr>
              <a:t>i</a:t>
            </a:r>
            <a:r>
              <a:rPr dirty="0" sz="1800" spc="-350">
                <a:latin typeface="Arial"/>
                <a:cs typeface="Arial"/>
              </a:rPr>
              <a:t>X</a:t>
            </a:r>
            <a:r>
              <a:rPr dirty="0" baseline="-24691" sz="2700" spc="-525">
                <a:latin typeface="Arial"/>
                <a:cs typeface="Arial"/>
              </a:rPr>
              <a:t>st</a:t>
            </a:r>
            <a:r>
              <a:rPr dirty="0" sz="1800" spc="-350">
                <a:latin typeface="Arial"/>
                <a:cs typeface="Arial"/>
              </a:rPr>
              <a:t>M</a:t>
            </a:r>
            <a:r>
              <a:rPr dirty="0" baseline="-24691" sz="2700" spc="-525">
                <a:latin typeface="Arial"/>
                <a:cs typeface="Arial"/>
              </a:rPr>
              <a:t>fü</a:t>
            </a:r>
            <a:r>
              <a:rPr dirty="0" sz="1800" spc="-350">
                <a:latin typeface="Arial"/>
                <a:cs typeface="Arial"/>
              </a:rPr>
              <a:t>E</a:t>
            </a:r>
            <a:r>
              <a:rPr dirty="0" baseline="-24691" sz="2700" spc="-525">
                <a:latin typeface="Arial"/>
                <a:cs typeface="Arial"/>
              </a:rPr>
              <a:t>r</a:t>
            </a:r>
            <a:r>
              <a:rPr dirty="0" sz="1800" spc="-350">
                <a:latin typeface="Arial"/>
                <a:cs typeface="Arial"/>
              </a:rPr>
              <a:t>s</a:t>
            </a:r>
            <a:r>
              <a:rPr dirty="0" baseline="-24691" sz="2700" spc="-525">
                <a:latin typeface="Arial"/>
                <a:cs typeface="Arial"/>
              </a:rPr>
              <a:t>u</a:t>
            </a:r>
            <a:r>
              <a:rPr dirty="0" sz="1800" spc="-350">
                <a:latin typeface="Arial"/>
                <a:cs typeface="Arial"/>
              </a:rPr>
              <a:t>, </a:t>
            </a:r>
            <a:r>
              <a:rPr dirty="0" baseline="-24691" sz="2700" spc="-630">
                <a:latin typeface="Arial"/>
                <a:cs typeface="Arial"/>
              </a:rPr>
              <a:t>n</a:t>
            </a:r>
            <a:r>
              <a:rPr dirty="0" sz="1800" spc="-420">
                <a:latin typeface="Arial"/>
                <a:cs typeface="Arial"/>
              </a:rPr>
              <a:t>T</a:t>
            </a:r>
            <a:r>
              <a:rPr dirty="0" baseline="-24691" sz="2700" spc="-630">
                <a:latin typeface="Arial"/>
                <a:cs typeface="Arial"/>
              </a:rPr>
              <a:t>s</a:t>
            </a:r>
            <a:r>
              <a:rPr dirty="0" sz="1800" spc="-420">
                <a:latin typeface="Arial"/>
                <a:cs typeface="Arial"/>
              </a:rPr>
              <a:t>O</a:t>
            </a:r>
            <a:r>
              <a:rPr dirty="0" baseline="-24691" sz="2700" spc="-630">
                <a:latin typeface="Arial"/>
                <a:cs typeface="Arial"/>
              </a:rPr>
              <a:t>c</a:t>
            </a:r>
            <a:r>
              <a:rPr dirty="0" sz="1800" spc="-420">
                <a:latin typeface="Arial"/>
                <a:cs typeface="Arial"/>
              </a:rPr>
              <a:t>D</a:t>
            </a:r>
            <a:r>
              <a:rPr dirty="0" baseline="-24691" sz="2700" spc="-630">
                <a:latin typeface="Arial"/>
                <a:cs typeface="Arial"/>
              </a:rPr>
              <a:t>le</a:t>
            </a:r>
            <a:r>
              <a:rPr dirty="0" sz="1800" spc="-420">
                <a:latin typeface="Arial"/>
                <a:cs typeface="Arial"/>
              </a:rPr>
              <a:t>O</a:t>
            </a:r>
            <a:r>
              <a:rPr dirty="0" baseline="-24691" sz="2700" spc="-630">
                <a:latin typeface="Arial"/>
                <a:cs typeface="Arial"/>
              </a:rPr>
              <a:t>a</a:t>
            </a:r>
            <a:r>
              <a:rPr dirty="0" sz="1800" spc="-420">
                <a:latin typeface="Arial"/>
                <a:cs typeface="Arial"/>
              </a:rPr>
              <a:t>s</a:t>
            </a:r>
            <a:r>
              <a:rPr dirty="0" baseline="-24691" sz="2700" spc="-630">
                <a:latin typeface="Arial"/>
                <a:cs typeface="Arial"/>
              </a:rPr>
              <a:t>n</a:t>
            </a:r>
            <a:r>
              <a:rPr dirty="0" sz="1800" spc="-420">
                <a:latin typeface="Arial"/>
                <a:cs typeface="Arial"/>
              </a:rPr>
              <a:t>u</a:t>
            </a:r>
            <a:r>
              <a:rPr dirty="0" baseline="-24691" sz="2700" spc="-630">
                <a:latin typeface="Arial"/>
                <a:cs typeface="Arial"/>
              </a:rPr>
              <a:t>?</a:t>
            </a:r>
            <a:r>
              <a:rPr dirty="0" sz="1800" spc="-420">
                <a:latin typeface="Arial"/>
                <a:cs typeface="Arial"/>
              </a:rPr>
              <a:t>nd</a:t>
            </a:r>
            <a:r>
              <a:rPr dirty="0" sz="1800" spc="-40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REFACTORE_MEs:</a:t>
            </a:r>
            <a:endParaRPr sz="1800">
              <a:latin typeface="Arial"/>
              <a:cs typeface="Arial"/>
            </a:endParaRPr>
          </a:p>
          <a:p>
            <a:pPr marL="709930">
              <a:lnSpc>
                <a:spcPct val="100000"/>
              </a:lnSpc>
              <a:spcBef>
                <a:spcPts val="560"/>
              </a:spcBef>
            </a:pPr>
            <a:r>
              <a:rPr dirty="0" sz="1600" spc="-5">
                <a:latin typeface="Courier New"/>
                <a:cs typeface="Courier New"/>
              </a:rPr>
              <a:t>FIXME </a:t>
            </a:r>
            <a:r>
              <a:rPr dirty="0" sz="1600">
                <a:latin typeface="Courier New"/>
                <a:cs typeface="Courier New"/>
              </a:rPr>
              <a:t>jvo </a:t>
            </a:r>
            <a:r>
              <a:rPr dirty="0" sz="1600" spc="-5">
                <a:latin typeface="Courier New"/>
                <a:cs typeface="Courier New"/>
              </a:rPr>
              <a:t>von </a:t>
            </a:r>
            <a:r>
              <a:rPr dirty="0" sz="1600">
                <a:latin typeface="Courier New"/>
                <a:cs typeface="Courier New"/>
              </a:rPr>
              <a:t>rob 20.02.2011: </a:t>
            </a:r>
            <a:r>
              <a:rPr dirty="0" sz="1600" spc="-5">
                <a:latin typeface="Courier New"/>
                <a:cs typeface="Courier New"/>
              </a:rPr>
              <a:t>Fall </a:t>
            </a:r>
            <a:r>
              <a:rPr dirty="0" sz="1600">
                <a:latin typeface="Courier New"/>
                <a:cs typeface="Courier New"/>
              </a:rPr>
              <a:t>kunde == </a:t>
            </a:r>
            <a:r>
              <a:rPr dirty="0" sz="1600" spc="-5">
                <a:latin typeface="Courier New"/>
                <a:cs typeface="Courier New"/>
              </a:rPr>
              <a:t>null</a:t>
            </a:r>
            <a:r>
              <a:rPr dirty="0" sz="1600" spc="15">
                <a:latin typeface="Courier New"/>
                <a:cs typeface="Courier New"/>
              </a:rPr>
              <a:t> </a:t>
            </a:r>
            <a:r>
              <a:rPr dirty="0" sz="1600">
                <a:latin typeface="Courier New"/>
                <a:cs typeface="Courier New"/>
              </a:rPr>
              <a:t>fehlt</a:t>
            </a:r>
            <a:endParaRPr sz="1600">
              <a:latin typeface="Courier New"/>
              <a:cs typeface="Courier New"/>
            </a:endParaRPr>
          </a:p>
          <a:p>
            <a:pPr marL="709930">
              <a:lnSpc>
                <a:spcPct val="100000"/>
              </a:lnSpc>
              <a:spcBef>
                <a:spcPts val="545"/>
              </a:spcBef>
              <a:tabLst>
                <a:tab pos="2638425" algn="l"/>
                <a:tab pos="4112260" algn="l"/>
              </a:tabLst>
            </a:pP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DONE</a:t>
            </a:r>
            <a:r>
              <a:rPr dirty="0" sz="1800" spc="3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spc="2590">
                <a:latin typeface="Wingdings"/>
                <a:cs typeface="Wingdings"/>
              </a:rPr>
              <a:t>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FIXMEs	</a:t>
            </a:r>
            <a:r>
              <a:rPr dirty="0" sz="1800">
                <a:latin typeface="Arial"/>
                <a:cs typeface="Arial"/>
              </a:rPr>
              <a:t>raus,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TODOs	</a:t>
            </a:r>
            <a:r>
              <a:rPr dirty="0" sz="1800">
                <a:latin typeface="Arial"/>
                <a:cs typeface="Arial"/>
              </a:rPr>
              <a:t>raus oder in den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Issue-Tracker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53759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Das Team Clean </a:t>
            </a:r>
            <a:r>
              <a:rPr dirty="0" sz="2400" spc="-5" b="1">
                <a:latin typeface="Arial"/>
                <a:cs typeface="Arial"/>
              </a:rPr>
              <a:t>Coding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(Legislative)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"/>
            <a:ext cx="9144000" cy="1071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-12700" y="0"/>
            <a:ext cx="9169400" cy="6883400"/>
            <a:chOff x="-12700" y="0"/>
            <a:chExt cx="9169400" cy="68834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0" y="6858000"/>
                  </a:moveTo>
                  <a:lnTo>
                    <a:pt x="9144000" y="68580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51685" y="0"/>
              <a:ext cx="5142230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8267" y="202818"/>
            <a:ext cx="1550670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>
                <a:solidFill>
                  <a:srgbClr val="585858"/>
                </a:solidFill>
              </a:rPr>
              <a:t>Der</a:t>
            </a:r>
            <a:r>
              <a:rPr dirty="0" sz="2800" spc="-70">
                <a:solidFill>
                  <a:srgbClr val="585858"/>
                </a:solidFill>
              </a:rPr>
              <a:t> </a:t>
            </a:r>
            <a:r>
              <a:rPr dirty="0" sz="2800">
                <a:solidFill>
                  <a:srgbClr val="585858"/>
                </a:solidFill>
              </a:rPr>
              <a:t>Code</a:t>
            </a:r>
            <a:endParaRPr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2" y="2683667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1902" y="3150011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902" y="3616228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902" y="4082572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902" y="4548916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1902" y="5015260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4644" y="2029155"/>
            <a:ext cx="6600825" cy="3203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Wege zur Einigung im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  <a:p>
            <a:pPr marL="356870" marR="3014345">
              <a:lnSpc>
                <a:spcPct val="170100"/>
              </a:lnSpc>
              <a:spcBef>
                <a:spcPts val="815"/>
              </a:spcBef>
            </a:pPr>
            <a:r>
              <a:rPr dirty="0" sz="1800">
                <a:latin typeface="Arial"/>
                <a:cs typeface="Arial"/>
              </a:rPr>
              <a:t>Daily Standups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(Scrum-ähnlich)  Regelmäßige </a:t>
            </a:r>
            <a:r>
              <a:rPr dirty="0" sz="1800" spc="-5">
                <a:latin typeface="Arial"/>
                <a:cs typeface="Arial"/>
              </a:rPr>
              <a:t>Team-Reviews  </a:t>
            </a:r>
            <a:r>
              <a:rPr dirty="0" sz="1800">
                <a:latin typeface="Arial"/>
                <a:cs typeface="Arial"/>
              </a:rPr>
              <a:t>Retrospektiven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515"/>
              </a:spcBef>
            </a:pPr>
            <a:r>
              <a:rPr dirty="0" sz="1800">
                <a:latin typeface="Arial"/>
                <a:cs typeface="Arial"/>
              </a:rPr>
              <a:t>Coding-Notes kommunizieren </a:t>
            </a:r>
            <a:r>
              <a:rPr dirty="0" sz="1800" spc="-5">
                <a:latin typeface="Arial"/>
                <a:cs typeface="Arial"/>
              </a:rPr>
              <a:t>(z.B. E-Mail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Team-Verteiler)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515"/>
              </a:spcBef>
            </a:pPr>
            <a:r>
              <a:rPr dirty="0" sz="1800">
                <a:latin typeface="Arial"/>
                <a:cs typeface="Arial"/>
              </a:rPr>
              <a:t>Pair-Programming </a:t>
            </a:r>
            <a:r>
              <a:rPr dirty="0" sz="1800" spc="-5">
                <a:latin typeface="Arial"/>
                <a:cs typeface="Arial"/>
              </a:rPr>
              <a:t>von </a:t>
            </a:r>
            <a:r>
              <a:rPr dirty="0" sz="1800">
                <a:latin typeface="Arial"/>
                <a:cs typeface="Arial"/>
              </a:rPr>
              <a:t>Erfahrenen und</a:t>
            </a:r>
            <a:r>
              <a:rPr dirty="0" sz="1800" spc="-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Unerfahrenen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515"/>
              </a:spcBef>
              <a:tabLst>
                <a:tab pos="802005" algn="l"/>
              </a:tabLst>
            </a:pPr>
            <a:r>
              <a:rPr dirty="0" sz="1800" spc="-5">
                <a:latin typeface="Arial"/>
                <a:cs typeface="Arial"/>
              </a:rPr>
              <a:t>4	-Reviews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5172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Das Team Clean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Coding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1594" y="4941189"/>
            <a:ext cx="288036" cy="288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2" y="3665123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1902" y="4131340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902" y="4597684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902" y="5064028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34644" y="2029155"/>
            <a:ext cx="6948170" cy="39262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334" algn="l"/>
              </a:tabLst>
            </a:pPr>
            <a:r>
              <a:rPr dirty="0" sz="1800" b="1">
                <a:latin typeface="Arial"/>
                <a:cs typeface="Arial"/>
              </a:rPr>
              <a:t>4	</a:t>
            </a:r>
            <a:r>
              <a:rPr dirty="0" sz="1800" spc="-5" b="1">
                <a:latin typeface="Arial"/>
                <a:cs typeface="Arial"/>
              </a:rPr>
              <a:t>-Review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434"/>
              </a:spcBef>
            </a:pPr>
            <a:r>
              <a:rPr dirty="0" sz="1800">
                <a:latin typeface="Arial"/>
                <a:cs typeface="Arial"/>
              </a:rPr>
              <a:t>Am Ende der Entwicklung eines Software-Teils </a:t>
            </a:r>
            <a:r>
              <a:rPr dirty="0" sz="1800" spc="5">
                <a:latin typeface="Arial"/>
                <a:cs typeface="Arial"/>
              </a:rPr>
              <a:t>sucht </a:t>
            </a:r>
            <a:r>
              <a:rPr dirty="0" sz="1800">
                <a:latin typeface="Arial"/>
                <a:cs typeface="Arial"/>
              </a:rPr>
              <a:t>der Autor</a:t>
            </a:r>
            <a:r>
              <a:rPr dirty="0" sz="1800" spc="-1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nach  einem Teammitglied, das als </a:t>
            </a:r>
            <a:r>
              <a:rPr dirty="0" sz="1800" i="1">
                <a:latin typeface="Arial"/>
                <a:cs typeface="Arial"/>
              </a:rPr>
              <a:t>Reviewer </a:t>
            </a:r>
            <a:r>
              <a:rPr dirty="0" sz="1800">
                <a:latin typeface="Arial"/>
                <a:cs typeface="Arial"/>
              </a:rPr>
              <a:t>dient. Dieser</a:t>
            </a:r>
            <a:r>
              <a:rPr dirty="0" sz="1800" spc="-1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prüft:</a:t>
            </a:r>
            <a:endParaRPr sz="1800">
              <a:latin typeface="Arial"/>
              <a:cs typeface="Arial"/>
            </a:endParaRPr>
          </a:p>
          <a:p>
            <a:pPr marL="356870" marR="3555365">
              <a:lnSpc>
                <a:spcPct val="170000"/>
              </a:lnSpc>
              <a:spcBef>
                <a:spcPts val="1635"/>
              </a:spcBef>
            </a:pPr>
            <a:r>
              <a:rPr dirty="0" sz="1800">
                <a:latin typeface="Arial"/>
                <a:cs typeface="Arial"/>
              </a:rPr>
              <a:t>Funktionelle Korrektheit  Ausreichende</a:t>
            </a:r>
            <a:r>
              <a:rPr dirty="0" sz="1800" spc="-1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Testabdeckung  </a:t>
            </a:r>
            <a:r>
              <a:rPr dirty="0" sz="1800" spc="-15">
                <a:latin typeface="Arial"/>
                <a:cs typeface="Arial"/>
              </a:rPr>
              <a:t>FIXME-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TODO-Einträge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515"/>
              </a:spcBef>
            </a:pPr>
            <a:r>
              <a:rPr dirty="0" sz="1800">
                <a:latin typeface="Arial"/>
                <a:cs typeface="Arial"/>
              </a:rPr>
              <a:t>Einhaltung der im </a:t>
            </a:r>
            <a:r>
              <a:rPr dirty="0" sz="1800" spc="-5">
                <a:latin typeface="Arial"/>
                <a:cs typeface="Arial"/>
              </a:rPr>
              <a:t>Team </a:t>
            </a:r>
            <a:r>
              <a:rPr dirty="0" sz="1800">
                <a:latin typeface="Arial"/>
                <a:cs typeface="Arial"/>
              </a:rPr>
              <a:t>abgestimmten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Clean-Code-Maßnahmen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Erst nach dem </a:t>
            </a:r>
            <a:r>
              <a:rPr dirty="0" sz="1800" spc="-5">
                <a:latin typeface="Arial"/>
                <a:cs typeface="Arial"/>
              </a:rPr>
              <a:t>OK </a:t>
            </a:r>
            <a:r>
              <a:rPr dirty="0" sz="1800">
                <a:latin typeface="Arial"/>
                <a:cs typeface="Arial"/>
              </a:rPr>
              <a:t>des </a:t>
            </a:r>
            <a:r>
              <a:rPr dirty="0" sz="1800" spc="-5">
                <a:latin typeface="Arial"/>
                <a:cs typeface="Arial"/>
              </a:rPr>
              <a:t>Reviewers </a:t>
            </a:r>
            <a:r>
              <a:rPr dirty="0" sz="1800">
                <a:latin typeface="Arial"/>
                <a:cs typeface="Arial"/>
              </a:rPr>
              <a:t>gilt der </a:t>
            </a:r>
            <a:r>
              <a:rPr dirty="0" sz="1800" spc="-5">
                <a:latin typeface="Arial"/>
                <a:cs typeface="Arial"/>
              </a:rPr>
              <a:t>Teil </a:t>
            </a:r>
            <a:r>
              <a:rPr dirty="0" sz="1800">
                <a:latin typeface="Arial"/>
                <a:cs typeface="Arial"/>
              </a:rPr>
              <a:t>als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92D050"/>
                </a:solidFill>
                <a:latin typeface="Arial"/>
                <a:cs typeface="Arial"/>
              </a:rPr>
              <a:t>DONE!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5172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Das Team Clean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Coding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2995" y="1997582"/>
            <a:ext cx="360044" cy="360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0384" y="4293082"/>
            <a:ext cx="2124075" cy="2063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4644" y="1888934"/>
            <a:ext cx="7934325" cy="299021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Arial"/>
                <a:cs typeface="Arial"/>
              </a:rPr>
              <a:t>Die 1€-Regel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430"/>
              </a:spcBef>
            </a:pPr>
            <a:r>
              <a:rPr dirty="0" sz="1800">
                <a:latin typeface="Arial"/>
                <a:cs typeface="Arial"/>
              </a:rPr>
              <a:t>Ein Euro </a:t>
            </a:r>
            <a:r>
              <a:rPr dirty="0" sz="1800" spc="-10">
                <a:latin typeface="Arial"/>
                <a:cs typeface="Arial"/>
              </a:rPr>
              <a:t>wird </a:t>
            </a:r>
            <a:r>
              <a:rPr dirty="0" sz="1800">
                <a:latin typeface="Arial"/>
                <a:cs typeface="Arial"/>
              </a:rPr>
              <a:t>eingezogen bei Vergehen gegen </a:t>
            </a:r>
            <a:r>
              <a:rPr dirty="0" sz="1800" spc="-5">
                <a:latin typeface="Arial"/>
                <a:cs typeface="Arial"/>
              </a:rPr>
              <a:t>zuvor </a:t>
            </a:r>
            <a:r>
              <a:rPr dirty="0" sz="1800" spc="5">
                <a:latin typeface="Arial"/>
                <a:cs typeface="Arial"/>
              </a:rPr>
              <a:t>abgestimmte</a:t>
            </a:r>
            <a:r>
              <a:rPr dirty="0" sz="1800" spc="-2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Regeln.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Beispiele: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4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Build brechen und nach Hause</a:t>
            </a:r>
            <a:r>
              <a:rPr dirty="0" sz="1800" spc="-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gehen,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4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 spc="-5">
                <a:latin typeface="Arial"/>
                <a:cs typeface="Arial"/>
              </a:rPr>
              <a:t>Tests </a:t>
            </a:r>
            <a:r>
              <a:rPr dirty="0" sz="1800">
                <a:latin typeface="Arial"/>
                <a:cs typeface="Arial"/>
              </a:rPr>
              <a:t>brechen und </a:t>
            </a:r>
            <a:r>
              <a:rPr dirty="0" sz="1800" spc="5">
                <a:latin typeface="Arial"/>
                <a:cs typeface="Arial"/>
              </a:rPr>
              <a:t>sich </a:t>
            </a:r>
            <a:r>
              <a:rPr dirty="0" sz="1800">
                <a:latin typeface="Arial"/>
                <a:cs typeface="Arial"/>
              </a:rPr>
              <a:t>nicht um deren Behebung</a:t>
            </a:r>
            <a:r>
              <a:rPr dirty="0" sz="1800" spc="-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bemühen,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0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Backend-Änderungen ohne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Client-Anpassung,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4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Domain-Änderungen ohne</a:t>
            </a:r>
            <a:r>
              <a:rPr dirty="0" sz="1800" spc="-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DB-Skript-Anpassung,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4"/>
              </a:spcBef>
              <a:buFont typeface="Symbol"/>
              <a:buChar char="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520827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Das Team Clean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Coding(Judikative)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87107" y="3957078"/>
            <a:ext cx="501256" cy="504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23501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Was hilft</a:t>
            </a:r>
            <a:r>
              <a:rPr dirty="0" sz="2400" spc="-114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wann?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21232" y="1857375"/>
          <a:ext cx="7868284" cy="446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490"/>
                <a:gridCol w="2339340"/>
                <a:gridCol w="324040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Dirty 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16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Ursachen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Clean 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Dev.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Team 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Clean</a:t>
                      </a:r>
                      <a:r>
                        <a:rPr dirty="0" sz="1600" spc="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Unklare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DOD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DOD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definieren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Hauptsache, es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läuft!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4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Test</a:t>
                      </a:r>
                      <a:r>
                        <a:rPr dirty="0" sz="1600" spc="-3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DOD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anwenden,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4iReviews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Gasfabrik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KISS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, </a:t>
                      </a:r>
                      <a:r>
                        <a:rPr dirty="0" sz="1600" spc="-2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YAGNI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6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VvO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5">
                          <a:latin typeface="Arial"/>
                          <a:cs typeface="Arial"/>
                        </a:rPr>
                        <a:t>Team-Reviews,</a:t>
                      </a:r>
                      <a:r>
                        <a:rPr dirty="0" sz="1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4iReviews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X-te</a:t>
                      </a:r>
                      <a:r>
                        <a:rPr dirty="0" sz="16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Änderung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Tagging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Broken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Windows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Pfadfinderregel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Tagging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Konformitätsbrüche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Reviews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, </a:t>
                      </a:r>
                      <a:r>
                        <a:rPr dirty="0" sz="16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ER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SCC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4iReviews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Fortbildung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5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LLL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3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TAF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15">
                          <a:latin typeface="Arial"/>
                          <a:cs typeface="Arial"/>
                        </a:rPr>
                        <a:t>Team-Reviews,</a:t>
                      </a:r>
                      <a:r>
                        <a:rPr dirty="0" sz="1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Pairprogramming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Kommunikation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5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Erfahrung</a:t>
                      </a:r>
                      <a:r>
                        <a:rPr dirty="0" sz="1600" spc="-2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weitergeben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10">
                          <a:latin typeface="Arial"/>
                          <a:cs typeface="Arial"/>
                        </a:rPr>
                        <a:t>Wege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zur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Einigung im</a:t>
                      </a:r>
                      <a:r>
                        <a:rPr dirty="0" sz="1600" spc="-1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Team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Organisation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Rollen 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Prozesse</a:t>
                      </a:r>
                      <a:r>
                        <a:rPr dirty="0" sz="16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definieren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7078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Motivation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Bewusstsein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Anerkennung,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1€-Regel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600" spc="-20">
                          <a:latin typeface="Arial"/>
                          <a:cs typeface="Arial"/>
                        </a:rPr>
                        <a:t>Termine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Mentale 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Einstellung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DOD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anwenden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0993"/>
            <a:ext cx="11347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0" b="1">
                <a:latin typeface="Arial"/>
                <a:cs typeface="Arial"/>
              </a:rPr>
              <a:t>A</a:t>
            </a:r>
            <a:r>
              <a:rPr dirty="0" sz="2400" b="1">
                <a:latin typeface="Arial"/>
                <a:cs typeface="Arial"/>
              </a:rPr>
              <a:t>genda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2113691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9372" y="2029155"/>
            <a:ext cx="6073140" cy="2166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Einleitung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Ursachen </a:t>
            </a:r>
            <a:r>
              <a:rPr dirty="0" sz="1800" spc="-10" b="1">
                <a:solidFill>
                  <a:srgbClr val="A6A6A6"/>
                </a:solidFill>
                <a:latin typeface="Arial"/>
                <a:cs typeface="Arial"/>
              </a:rPr>
              <a:t>von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Dirty</a:t>
            </a:r>
            <a:r>
              <a:rPr dirty="0" sz="1800" spc="-10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Die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Clean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Code Developer</a:t>
            </a:r>
            <a:r>
              <a:rPr dirty="0" sz="1800" spc="-45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A6A6A6"/>
                </a:solidFill>
                <a:latin typeface="Arial"/>
                <a:cs typeface="Arial"/>
              </a:rPr>
              <a:t>Bewegung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Das Team Clean</a:t>
            </a:r>
            <a:r>
              <a:rPr dirty="0" sz="1800" spc="-50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Coding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latin typeface="Arial"/>
                <a:cs typeface="Arial"/>
              </a:rPr>
              <a:t>Meinungen </a:t>
            </a:r>
            <a:r>
              <a:rPr dirty="0" sz="1800" spc="5" b="1">
                <a:latin typeface="Arial"/>
                <a:cs typeface="Arial"/>
              </a:rPr>
              <a:t>zu </a:t>
            </a:r>
            <a:r>
              <a:rPr dirty="0" sz="1800" b="1">
                <a:latin typeface="Arial"/>
                <a:cs typeface="Arial"/>
              </a:rPr>
              <a:t>Clean </a:t>
            </a:r>
            <a:r>
              <a:rPr dirty="0" sz="1800" spc="-5" b="1">
                <a:latin typeface="Arial"/>
                <a:cs typeface="Arial"/>
              </a:rPr>
              <a:t>Code </a:t>
            </a:r>
            <a:r>
              <a:rPr dirty="0" sz="1800" b="1">
                <a:latin typeface="Arial"/>
                <a:cs typeface="Arial"/>
              </a:rPr>
              <a:t>und zum Team Clean</a:t>
            </a:r>
            <a:r>
              <a:rPr dirty="0" sz="1800" spc="-11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Coding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02" y="2580035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902" y="304637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1902" y="3512723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1902" y="3978940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053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76350" y="6267094"/>
            <a:ext cx="6985634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445">
                <a:solidFill>
                  <a:srgbClr val="FF3300"/>
                </a:solidFill>
                <a:latin typeface="Arial"/>
                <a:cs typeface="Arial"/>
              </a:rPr>
              <a:t>CleCalne-aCno-Cdeodiset </a:t>
            </a:r>
            <a:r>
              <a:rPr dirty="0" sz="2000" spc="-450">
                <a:solidFill>
                  <a:srgbClr val="FF3300"/>
                </a:solidFill>
                <a:latin typeface="Arial"/>
                <a:cs typeface="Arial"/>
              </a:rPr>
              <a:t>igsut </a:t>
            </a:r>
            <a:r>
              <a:rPr dirty="0" sz="2000" spc="-375">
                <a:solidFill>
                  <a:srgbClr val="FF3300"/>
                </a:solidFill>
                <a:latin typeface="Arial"/>
                <a:cs typeface="Arial"/>
              </a:rPr>
              <a:t>tg, </a:t>
            </a:r>
            <a:r>
              <a:rPr dirty="0" sz="2000" spc="-450">
                <a:solidFill>
                  <a:srgbClr val="FF3300"/>
                </a:solidFill>
                <a:latin typeface="Arial"/>
                <a:cs typeface="Arial"/>
              </a:rPr>
              <a:t>uatb, </a:t>
            </a:r>
            <a:r>
              <a:rPr dirty="0" sz="2000" spc="-420">
                <a:solidFill>
                  <a:srgbClr val="FF3300"/>
                </a:solidFill>
                <a:latin typeface="Arial"/>
                <a:cs typeface="Arial"/>
              </a:rPr>
              <a:t>emrapnrakxaisnfnerens–abeehrerleeictwhtaüsbfeür</a:t>
            </a:r>
            <a:r>
              <a:rPr dirty="0" sz="2000" spc="-30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000" spc="-385">
                <a:solidFill>
                  <a:srgbClr val="FF3300"/>
                </a:solidFill>
                <a:latin typeface="Arial"/>
                <a:cs typeface="Arial"/>
              </a:rPr>
              <a:t>rÄesibtheent!en!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"/>
            <a:ext cx="9058275" cy="6085840"/>
            <a:chOff x="0" y="63"/>
            <a:chExt cx="9058275" cy="6085840"/>
          </a:xfrm>
        </p:grpSpPr>
        <p:sp>
          <p:nvSpPr>
            <p:cNvPr id="3" name="object 3"/>
            <p:cNvSpPr/>
            <p:nvPr/>
          </p:nvSpPr>
          <p:spPr>
            <a:xfrm>
              <a:off x="588759" y="980795"/>
              <a:ext cx="7367651" cy="5104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78126" y="3356864"/>
              <a:ext cx="171450" cy="1584325"/>
            </a:xfrm>
            <a:custGeom>
              <a:avLst/>
              <a:gdLst/>
              <a:ahLst/>
              <a:cxnLst/>
              <a:rect l="l" t="t" r="r" b="b"/>
              <a:pathLst>
                <a:path w="171450" h="1584325">
                  <a:moveTo>
                    <a:pt x="85586" y="75691"/>
                  </a:moveTo>
                  <a:lnTo>
                    <a:pt x="66599" y="108240"/>
                  </a:lnTo>
                  <a:lnTo>
                    <a:pt x="66472" y="1584325"/>
                  </a:lnTo>
                  <a:lnTo>
                    <a:pt x="104572" y="1584325"/>
                  </a:lnTo>
                  <a:lnTo>
                    <a:pt x="104572" y="108240"/>
                  </a:lnTo>
                  <a:lnTo>
                    <a:pt x="85586" y="75691"/>
                  </a:lnTo>
                  <a:close/>
                </a:path>
                <a:path w="171450" h="1584325">
                  <a:moveTo>
                    <a:pt x="85522" y="0"/>
                  </a:moveTo>
                  <a:lnTo>
                    <a:pt x="2464" y="142494"/>
                  </a:lnTo>
                  <a:lnTo>
                    <a:pt x="0" y="149689"/>
                  </a:lnTo>
                  <a:lnTo>
                    <a:pt x="464" y="157003"/>
                  </a:lnTo>
                  <a:lnTo>
                    <a:pt x="3643" y="163603"/>
                  </a:lnTo>
                  <a:lnTo>
                    <a:pt x="9322" y="168656"/>
                  </a:lnTo>
                  <a:lnTo>
                    <a:pt x="16444" y="171049"/>
                  </a:lnTo>
                  <a:lnTo>
                    <a:pt x="23721" y="170561"/>
                  </a:lnTo>
                  <a:lnTo>
                    <a:pt x="30307" y="167405"/>
                  </a:lnTo>
                  <a:lnTo>
                    <a:pt x="35357" y="161798"/>
                  </a:lnTo>
                  <a:lnTo>
                    <a:pt x="66472" y="108457"/>
                  </a:lnTo>
                  <a:lnTo>
                    <a:pt x="66472" y="37846"/>
                  </a:lnTo>
                  <a:lnTo>
                    <a:pt x="107616" y="37846"/>
                  </a:lnTo>
                  <a:lnTo>
                    <a:pt x="85522" y="0"/>
                  </a:lnTo>
                  <a:close/>
                </a:path>
                <a:path w="171450" h="1584325">
                  <a:moveTo>
                    <a:pt x="107616" y="37846"/>
                  </a:moveTo>
                  <a:lnTo>
                    <a:pt x="104572" y="37846"/>
                  </a:lnTo>
                  <a:lnTo>
                    <a:pt x="104699" y="108457"/>
                  </a:lnTo>
                  <a:lnTo>
                    <a:pt x="135814" y="161798"/>
                  </a:lnTo>
                  <a:lnTo>
                    <a:pt x="140793" y="167405"/>
                  </a:lnTo>
                  <a:lnTo>
                    <a:pt x="147355" y="170561"/>
                  </a:lnTo>
                  <a:lnTo>
                    <a:pt x="154656" y="171049"/>
                  </a:lnTo>
                  <a:lnTo>
                    <a:pt x="161849" y="168656"/>
                  </a:lnTo>
                  <a:lnTo>
                    <a:pt x="167475" y="163603"/>
                  </a:lnTo>
                  <a:lnTo>
                    <a:pt x="170660" y="157003"/>
                  </a:lnTo>
                  <a:lnTo>
                    <a:pt x="171154" y="149689"/>
                  </a:lnTo>
                  <a:lnTo>
                    <a:pt x="168707" y="142494"/>
                  </a:lnTo>
                  <a:lnTo>
                    <a:pt x="107616" y="37846"/>
                  </a:lnTo>
                  <a:close/>
                </a:path>
                <a:path w="171450" h="1584325">
                  <a:moveTo>
                    <a:pt x="104572" y="37846"/>
                  </a:moveTo>
                  <a:lnTo>
                    <a:pt x="66472" y="37846"/>
                  </a:lnTo>
                  <a:lnTo>
                    <a:pt x="66472" y="108457"/>
                  </a:lnTo>
                  <a:lnTo>
                    <a:pt x="85586" y="75691"/>
                  </a:lnTo>
                  <a:lnTo>
                    <a:pt x="69139" y="47498"/>
                  </a:lnTo>
                  <a:lnTo>
                    <a:pt x="104572" y="47498"/>
                  </a:lnTo>
                  <a:lnTo>
                    <a:pt x="104572" y="37846"/>
                  </a:lnTo>
                  <a:close/>
                </a:path>
                <a:path w="171450" h="1584325">
                  <a:moveTo>
                    <a:pt x="104572" y="47498"/>
                  </a:moveTo>
                  <a:lnTo>
                    <a:pt x="102032" y="47498"/>
                  </a:lnTo>
                  <a:lnTo>
                    <a:pt x="85586" y="75691"/>
                  </a:lnTo>
                  <a:lnTo>
                    <a:pt x="104572" y="108240"/>
                  </a:lnTo>
                  <a:lnTo>
                    <a:pt x="104572" y="47498"/>
                  </a:lnTo>
                  <a:close/>
                </a:path>
                <a:path w="171450" h="1584325">
                  <a:moveTo>
                    <a:pt x="102032" y="47498"/>
                  </a:moveTo>
                  <a:lnTo>
                    <a:pt x="69139" y="47498"/>
                  </a:lnTo>
                  <a:lnTo>
                    <a:pt x="85586" y="75691"/>
                  </a:lnTo>
                  <a:lnTo>
                    <a:pt x="102032" y="47498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41465" y="3209924"/>
              <a:ext cx="440055" cy="2235835"/>
            </a:xfrm>
            <a:custGeom>
              <a:avLst/>
              <a:gdLst/>
              <a:ahLst/>
              <a:cxnLst/>
              <a:rect l="l" t="t" r="r" b="b"/>
              <a:pathLst>
                <a:path w="440054" h="2235835">
                  <a:moveTo>
                    <a:pt x="290655" y="2076846"/>
                  </a:moveTo>
                  <a:lnTo>
                    <a:pt x="283402" y="2077563"/>
                  </a:lnTo>
                  <a:lnTo>
                    <a:pt x="276732" y="2081149"/>
                  </a:lnTo>
                  <a:lnTo>
                    <a:pt x="271940" y="2086979"/>
                  </a:lnTo>
                  <a:lnTo>
                    <a:pt x="269827" y="2093976"/>
                  </a:lnTo>
                  <a:lnTo>
                    <a:pt x="270500" y="2101258"/>
                  </a:lnTo>
                  <a:lnTo>
                    <a:pt x="274065" y="2107946"/>
                  </a:lnTo>
                  <a:lnTo>
                    <a:pt x="378840" y="2235327"/>
                  </a:lnTo>
                  <a:lnTo>
                    <a:pt x="392053" y="2201037"/>
                  </a:lnTo>
                  <a:lnTo>
                    <a:pt x="353949" y="2201037"/>
                  </a:lnTo>
                  <a:lnTo>
                    <a:pt x="342722" y="2131420"/>
                  </a:lnTo>
                  <a:lnTo>
                    <a:pt x="303529" y="2083689"/>
                  </a:lnTo>
                  <a:lnTo>
                    <a:pt x="297646" y="2078916"/>
                  </a:lnTo>
                  <a:lnTo>
                    <a:pt x="290655" y="2076846"/>
                  </a:lnTo>
                  <a:close/>
                </a:path>
                <a:path w="440054" h="2235835">
                  <a:moveTo>
                    <a:pt x="342722" y="2131420"/>
                  </a:moveTo>
                  <a:lnTo>
                    <a:pt x="353949" y="2201037"/>
                  </a:lnTo>
                  <a:lnTo>
                    <a:pt x="391667" y="2195068"/>
                  </a:lnTo>
                  <a:lnTo>
                    <a:pt x="391053" y="2191258"/>
                  </a:lnTo>
                  <a:lnTo>
                    <a:pt x="354964" y="2191258"/>
                  </a:lnTo>
                  <a:lnTo>
                    <a:pt x="366749" y="2160681"/>
                  </a:lnTo>
                  <a:lnTo>
                    <a:pt x="342722" y="2131420"/>
                  </a:lnTo>
                  <a:close/>
                </a:path>
                <a:path w="440054" h="2235835">
                  <a:moveTo>
                    <a:pt x="419788" y="2055542"/>
                  </a:moveTo>
                  <a:lnTo>
                    <a:pt x="412670" y="2057177"/>
                  </a:lnTo>
                  <a:lnTo>
                    <a:pt x="406671" y="2061337"/>
                  </a:lnTo>
                  <a:lnTo>
                    <a:pt x="402589" y="2067687"/>
                  </a:lnTo>
                  <a:lnTo>
                    <a:pt x="380405" y="2125247"/>
                  </a:lnTo>
                  <a:lnTo>
                    <a:pt x="391667" y="2195068"/>
                  </a:lnTo>
                  <a:lnTo>
                    <a:pt x="353949" y="2201037"/>
                  </a:lnTo>
                  <a:lnTo>
                    <a:pt x="392053" y="2201037"/>
                  </a:lnTo>
                  <a:lnTo>
                    <a:pt x="438150" y="2081402"/>
                  </a:lnTo>
                  <a:lnTo>
                    <a:pt x="439443" y="2073963"/>
                  </a:lnTo>
                  <a:lnTo>
                    <a:pt x="437832" y="2066845"/>
                  </a:lnTo>
                  <a:lnTo>
                    <a:pt x="433649" y="2060846"/>
                  </a:lnTo>
                  <a:lnTo>
                    <a:pt x="427227" y="2056764"/>
                  </a:lnTo>
                  <a:lnTo>
                    <a:pt x="419788" y="2055542"/>
                  </a:lnTo>
                  <a:close/>
                </a:path>
                <a:path w="440054" h="2235835">
                  <a:moveTo>
                    <a:pt x="366749" y="2160681"/>
                  </a:moveTo>
                  <a:lnTo>
                    <a:pt x="354964" y="2191258"/>
                  </a:lnTo>
                  <a:lnTo>
                    <a:pt x="387476" y="2185924"/>
                  </a:lnTo>
                  <a:lnTo>
                    <a:pt x="366749" y="2160681"/>
                  </a:lnTo>
                  <a:close/>
                </a:path>
                <a:path w="440054" h="2235835">
                  <a:moveTo>
                    <a:pt x="380405" y="2125247"/>
                  </a:moveTo>
                  <a:lnTo>
                    <a:pt x="366749" y="2160681"/>
                  </a:lnTo>
                  <a:lnTo>
                    <a:pt x="387476" y="2185924"/>
                  </a:lnTo>
                  <a:lnTo>
                    <a:pt x="354964" y="2191258"/>
                  </a:lnTo>
                  <a:lnTo>
                    <a:pt x="391053" y="2191258"/>
                  </a:lnTo>
                  <a:lnTo>
                    <a:pt x="380405" y="2125247"/>
                  </a:lnTo>
                  <a:close/>
                </a:path>
                <a:path w="440054" h="2235835">
                  <a:moveTo>
                    <a:pt x="37591" y="0"/>
                  </a:moveTo>
                  <a:lnTo>
                    <a:pt x="0" y="6096"/>
                  </a:lnTo>
                  <a:lnTo>
                    <a:pt x="342722" y="2131420"/>
                  </a:lnTo>
                  <a:lnTo>
                    <a:pt x="366749" y="2160681"/>
                  </a:lnTo>
                  <a:lnTo>
                    <a:pt x="380405" y="2125247"/>
                  </a:lnTo>
                  <a:lnTo>
                    <a:pt x="37591" y="0"/>
                  </a:lnTo>
                  <a:close/>
                </a:path>
              </a:pathLst>
            </a:custGeom>
            <a:solidFill>
              <a:srgbClr val="99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96239" y="6299098"/>
            <a:ext cx="747331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5">
                <a:solidFill>
                  <a:srgbClr val="FF3300"/>
                </a:solidFill>
                <a:latin typeface="Arial"/>
                <a:cs typeface="Arial"/>
              </a:rPr>
              <a:t>Ein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Organismus </a:t>
            </a: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verträgt nur ein begrenztes Maß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an</a:t>
            </a:r>
            <a:r>
              <a:rPr dirty="0" sz="2000" spc="235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Schadstoffen.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36" cy="6140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5440" y="6192418"/>
            <a:ext cx="8451850" cy="634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2000" spc="-180">
                <a:solidFill>
                  <a:srgbClr val="FF3300"/>
                </a:solidFill>
                <a:latin typeface="Arial"/>
                <a:cs typeface="Arial"/>
              </a:rPr>
              <a:t>Wichti</a:t>
            </a:r>
            <a:r>
              <a:rPr dirty="0" baseline="-30555" sz="3000" spc="-270">
                <a:solidFill>
                  <a:srgbClr val="FF3300"/>
                </a:solidFill>
                <a:latin typeface="Arial"/>
                <a:cs typeface="Arial"/>
              </a:rPr>
              <a:t>C</a:t>
            </a:r>
            <a:r>
              <a:rPr dirty="0" sz="2000" spc="-180">
                <a:solidFill>
                  <a:srgbClr val="FF3300"/>
                </a:solidFill>
                <a:latin typeface="Arial"/>
                <a:cs typeface="Arial"/>
              </a:rPr>
              <a:t>g 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i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n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n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d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-C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Fu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n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d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k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ti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i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sz="2000" spc="-455">
                <a:solidFill>
                  <a:srgbClr val="FF3300"/>
                </a:solidFill>
                <a:latin typeface="Arial"/>
                <a:cs typeface="Arial"/>
              </a:rPr>
              <a:t>n</a:t>
            </a:r>
            <a:r>
              <a:rPr dirty="0" baseline="-30555" sz="3000" spc="-682">
                <a:solidFill>
                  <a:srgbClr val="FF3300"/>
                </a:solidFill>
                <a:latin typeface="Arial"/>
                <a:cs typeface="Arial"/>
              </a:rPr>
              <a:t>t 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w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fä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h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ig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fü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k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it,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ie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ß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b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ili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–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tä</a:t>
            </a:r>
            <a:r>
              <a:rPr dirty="0" baseline="-30555" sz="3000" spc="-615">
                <a:solidFill>
                  <a:srgbClr val="FF3300"/>
                </a:solidFill>
                <a:latin typeface="Arial"/>
                <a:cs typeface="Arial"/>
              </a:rPr>
              <a:t>w</a:t>
            </a:r>
            <a:r>
              <a:rPr dirty="0" sz="2000" spc="-409">
                <a:solidFill>
                  <a:srgbClr val="FF3300"/>
                </a:solidFill>
                <a:latin typeface="Arial"/>
                <a:cs typeface="Arial"/>
              </a:rPr>
              <a:t>t,</a:t>
            </a:r>
            <a:r>
              <a:rPr dirty="0" sz="2000" spc="-465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ic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W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h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ti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g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tb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is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rk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n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u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i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t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,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u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d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n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d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ss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Er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w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lä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ite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u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r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ft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b</a:t>
            </a:r>
            <a:r>
              <a:rPr dirty="0" baseline="-30555" sz="3000" spc="-532">
                <a:solidFill>
                  <a:srgbClr val="FF3300"/>
                </a:solidFill>
                <a:latin typeface="Arial"/>
                <a:cs typeface="Arial"/>
              </a:rPr>
              <a:t>!</a:t>
            </a:r>
            <a:r>
              <a:rPr dirty="0" sz="2000" spc="-355">
                <a:solidFill>
                  <a:srgbClr val="FF3300"/>
                </a:solidFill>
                <a:latin typeface="Arial"/>
                <a:cs typeface="Arial"/>
              </a:rPr>
              <a:t>arkeit.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15">
                <a:solidFill>
                  <a:srgbClr val="FF3300"/>
                </a:solidFill>
                <a:latin typeface="Arial"/>
                <a:cs typeface="Arial"/>
              </a:rPr>
              <a:t>Dazu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braucht </a:t>
            </a:r>
            <a:r>
              <a:rPr dirty="0" sz="2000" spc="5">
                <a:solidFill>
                  <a:srgbClr val="FF3300"/>
                </a:solidFill>
                <a:latin typeface="Arial"/>
                <a:cs typeface="Arial"/>
              </a:rPr>
              <a:t>man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kein </a:t>
            </a: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Clean</a:t>
            </a:r>
            <a:r>
              <a:rPr dirty="0" sz="2000" spc="55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Code!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9582" y="6332321"/>
            <a:ext cx="515429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>
                <a:solidFill>
                  <a:srgbClr val="FF3300"/>
                </a:solidFill>
                <a:latin typeface="Arial"/>
                <a:cs typeface="Arial"/>
              </a:rPr>
              <a:t>Schmutz </a:t>
            </a: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im Code stellt eine reale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Gefahr</a:t>
            </a:r>
            <a:r>
              <a:rPr dirty="0" sz="2000" spc="85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dar!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2488" y="284479"/>
            <a:ext cx="56978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0770" algn="l"/>
                <a:tab pos="2619375" algn="l"/>
              </a:tabLst>
            </a:pPr>
            <a:r>
              <a:rPr dirty="0" sz="2400" b="1">
                <a:solidFill>
                  <a:srgbClr val="000000"/>
                </a:solidFill>
                <a:latin typeface="Arial"/>
                <a:cs typeface="Arial"/>
              </a:rPr>
              <a:t>Sauberer</a:t>
            </a:r>
            <a:r>
              <a:rPr dirty="0" sz="2400" spc="-4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00"/>
                </a:solidFill>
                <a:latin typeface="Arial"/>
                <a:cs typeface="Arial"/>
              </a:rPr>
              <a:t>Code	</a:t>
            </a:r>
            <a:r>
              <a:rPr dirty="0" sz="2400" b="1">
                <a:solidFill>
                  <a:srgbClr val="000000"/>
                </a:solidFill>
                <a:latin typeface="Arial"/>
                <a:cs typeface="Arial"/>
              </a:rPr>
              <a:t>-	</a:t>
            </a:r>
            <a:r>
              <a:rPr dirty="0" sz="2400" spc="-5" b="1">
                <a:solidFill>
                  <a:srgbClr val="000000"/>
                </a:solidFill>
                <a:latin typeface="Arial"/>
                <a:cs typeface="Arial"/>
              </a:rPr>
              <a:t>Hohe</a:t>
            </a:r>
            <a:r>
              <a:rPr dirty="0" sz="2400" spc="-3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000000"/>
                </a:solidFill>
                <a:latin typeface="Arial"/>
                <a:cs typeface="Arial"/>
              </a:rPr>
              <a:t>Testabdeckung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639" y="1440560"/>
            <a:ext cx="1738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Produktionscode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639" y="3087115"/>
            <a:ext cx="1573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Arial"/>
                <a:cs typeface="Arial"/>
              </a:rPr>
              <a:t>Testabdeckung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639" y="4733620"/>
            <a:ext cx="9461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"/>
                <a:cs typeface="Arial"/>
              </a:rPr>
              <a:t>Testcode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5576" y="1196975"/>
            <a:ext cx="895350" cy="923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95576" y="4449826"/>
            <a:ext cx="895350" cy="923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2406713" y="2776537"/>
            <a:ext cx="514350" cy="946150"/>
            <a:chOff x="2406713" y="2776537"/>
            <a:chExt cx="514350" cy="946150"/>
          </a:xfrm>
        </p:grpSpPr>
        <p:sp>
          <p:nvSpPr>
            <p:cNvPr id="10" name="object 10"/>
            <p:cNvSpPr/>
            <p:nvPr/>
          </p:nvSpPr>
          <p:spPr>
            <a:xfrm>
              <a:off x="2411476" y="2781300"/>
              <a:ext cx="504825" cy="936625"/>
            </a:xfrm>
            <a:custGeom>
              <a:avLst/>
              <a:gdLst/>
              <a:ahLst/>
              <a:cxnLst/>
              <a:rect l="l" t="t" r="r" b="b"/>
              <a:pathLst>
                <a:path w="504825" h="936625">
                  <a:moveTo>
                    <a:pt x="504825" y="0"/>
                  </a:moveTo>
                  <a:lnTo>
                    <a:pt x="0" y="0"/>
                  </a:lnTo>
                  <a:lnTo>
                    <a:pt x="0" y="936625"/>
                  </a:lnTo>
                  <a:lnTo>
                    <a:pt x="504825" y="936625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11476" y="2781300"/>
              <a:ext cx="504825" cy="936625"/>
            </a:xfrm>
            <a:custGeom>
              <a:avLst/>
              <a:gdLst/>
              <a:ahLst/>
              <a:cxnLst/>
              <a:rect l="l" t="t" r="r" b="b"/>
              <a:pathLst>
                <a:path w="504825" h="936625">
                  <a:moveTo>
                    <a:pt x="0" y="936625"/>
                  </a:moveTo>
                  <a:lnTo>
                    <a:pt x="504825" y="936625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9366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3495738" y="4459351"/>
            <a:ext cx="1033462" cy="88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60750" y="1196975"/>
            <a:ext cx="895350" cy="923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3671887" y="2776537"/>
            <a:ext cx="514350" cy="946150"/>
            <a:chOff x="3671887" y="2776537"/>
            <a:chExt cx="514350" cy="946150"/>
          </a:xfrm>
        </p:grpSpPr>
        <p:sp>
          <p:nvSpPr>
            <p:cNvPr id="15" name="object 15"/>
            <p:cNvSpPr/>
            <p:nvPr/>
          </p:nvSpPr>
          <p:spPr>
            <a:xfrm>
              <a:off x="3676650" y="2781300"/>
              <a:ext cx="504825" cy="936625"/>
            </a:xfrm>
            <a:custGeom>
              <a:avLst/>
              <a:gdLst/>
              <a:ahLst/>
              <a:cxnLst/>
              <a:rect l="l" t="t" r="r" b="b"/>
              <a:pathLst>
                <a:path w="504825" h="936625">
                  <a:moveTo>
                    <a:pt x="504825" y="0"/>
                  </a:moveTo>
                  <a:lnTo>
                    <a:pt x="0" y="0"/>
                  </a:lnTo>
                  <a:lnTo>
                    <a:pt x="0" y="936625"/>
                  </a:lnTo>
                  <a:lnTo>
                    <a:pt x="504825" y="936625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76650" y="2781300"/>
              <a:ext cx="504825" cy="936625"/>
            </a:xfrm>
            <a:custGeom>
              <a:avLst/>
              <a:gdLst/>
              <a:ahLst/>
              <a:cxnLst/>
              <a:rect l="l" t="t" r="r" b="b"/>
              <a:pathLst>
                <a:path w="504825" h="936625">
                  <a:moveTo>
                    <a:pt x="0" y="936625"/>
                  </a:moveTo>
                  <a:lnTo>
                    <a:pt x="504825" y="936625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9366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6026213" y="1196975"/>
            <a:ext cx="1033462" cy="885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6294437" y="3208337"/>
            <a:ext cx="514350" cy="514350"/>
            <a:chOff x="6294437" y="3208337"/>
            <a:chExt cx="514350" cy="514350"/>
          </a:xfrm>
        </p:grpSpPr>
        <p:sp>
          <p:nvSpPr>
            <p:cNvPr id="19" name="object 19"/>
            <p:cNvSpPr/>
            <p:nvPr/>
          </p:nvSpPr>
          <p:spPr>
            <a:xfrm>
              <a:off x="6299200" y="3213100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504825" y="0"/>
                  </a:moveTo>
                  <a:lnTo>
                    <a:pt x="0" y="0"/>
                  </a:lnTo>
                  <a:lnTo>
                    <a:pt x="0" y="504825"/>
                  </a:lnTo>
                  <a:lnTo>
                    <a:pt x="504825" y="504825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99200" y="3213100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504825"/>
                  </a:moveTo>
                  <a:lnTo>
                    <a:pt x="504825" y="504825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5048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6227826" y="4508500"/>
            <a:ext cx="8636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4927663" y="2992437"/>
            <a:ext cx="514350" cy="730250"/>
            <a:chOff x="4927663" y="2992437"/>
            <a:chExt cx="514350" cy="730250"/>
          </a:xfrm>
        </p:grpSpPr>
        <p:sp>
          <p:nvSpPr>
            <p:cNvPr id="23" name="object 23"/>
            <p:cNvSpPr/>
            <p:nvPr/>
          </p:nvSpPr>
          <p:spPr>
            <a:xfrm>
              <a:off x="4932426" y="2997200"/>
              <a:ext cx="504825" cy="720725"/>
            </a:xfrm>
            <a:custGeom>
              <a:avLst/>
              <a:gdLst/>
              <a:ahLst/>
              <a:cxnLst/>
              <a:rect l="l" t="t" r="r" b="b"/>
              <a:pathLst>
                <a:path w="504825" h="720725">
                  <a:moveTo>
                    <a:pt x="504825" y="0"/>
                  </a:moveTo>
                  <a:lnTo>
                    <a:pt x="0" y="0"/>
                  </a:lnTo>
                  <a:lnTo>
                    <a:pt x="0" y="720725"/>
                  </a:lnTo>
                  <a:lnTo>
                    <a:pt x="504825" y="720725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932426" y="2997200"/>
              <a:ext cx="504825" cy="720725"/>
            </a:xfrm>
            <a:custGeom>
              <a:avLst/>
              <a:gdLst/>
              <a:ahLst/>
              <a:cxnLst/>
              <a:rect l="l" t="t" r="r" b="b"/>
              <a:pathLst>
                <a:path w="504825" h="720725">
                  <a:moveTo>
                    <a:pt x="0" y="720725"/>
                  </a:moveTo>
                  <a:lnTo>
                    <a:pt x="504825" y="720725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7207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4787900" y="1196975"/>
            <a:ext cx="895350" cy="923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87900" y="4365688"/>
            <a:ext cx="1008062" cy="967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51725" y="1125537"/>
            <a:ext cx="1008062" cy="967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7662862" y="3424237"/>
            <a:ext cx="514350" cy="298450"/>
            <a:chOff x="7662862" y="3424237"/>
            <a:chExt cx="514350" cy="298450"/>
          </a:xfrm>
        </p:grpSpPr>
        <p:sp>
          <p:nvSpPr>
            <p:cNvPr id="29" name="object 29"/>
            <p:cNvSpPr/>
            <p:nvPr/>
          </p:nvSpPr>
          <p:spPr>
            <a:xfrm>
              <a:off x="7667625" y="3429000"/>
              <a:ext cx="504825" cy="288925"/>
            </a:xfrm>
            <a:custGeom>
              <a:avLst/>
              <a:gdLst/>
              <a:ahLst/>
              <a:cxnLst/>
              <a:rect l="l" t="t" r="r" b="b"/>
              <a:pathLst>
                <a:path w="504825" h="288925">
                  <a:moveTo>
                    <a:pt x="504825" y="0"/>
                  </a:moveTo>
                  <a:lnTo>
                    <a:pt x="0" y="0"/>
                  </a:lnTo>
                  <a:lnTo>
                    <a:pt x="0" y="288925"/>
                  </a:lnTo>
                  <a:lnTo>
                    <a:pt x="504825" y="288925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667625" y="3429000"/>
              <a:ext cx="504825" cy="288925"/>
            </a:xfrm>
            <a:custGeom>
              <a:avLst/>
              <a:gdLst/>
              <a:ahLst/>
              <a:cxnLst/>
              <a:rect l="l" t="t" r="r" b="b"/>
              <a:pathLst>
                <a:path w="504825" h="288925">
                  <a:moveTo>
                    <a:pt x="0" y="288925"/>
                  </a:moveTo>
                  <a:lnTo>
                    <a:pt x="504825" y="288925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28892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7451725" y="4489450"/>
            <a:ext cx="952500" cy="815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63725" y="515366"/>
            <a:ext cx="2204212" cy="1365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282" y="6142431"/>
            <a:ext cx="3935095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Clean Code </a:t>
            </a:r>
            <a:r>
              <a:rPr dirty="0" sz="2000">
                <a:solidFill>
                  <a:srgbClr val="FF3300"/>
                </a:solidFill>
                <a:latin typeface="Arial"/>
                <a:cs typeface="Arial"/>
              </a:rPr>
              <a:t>kostet </a:t>
            </a: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zusätzliche</a:t>
            </a:r>
            <a:r>
              <a:rPr dirty="0" sz="2000" spc="10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Zeit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in der</a:t>
            </a:r>
            <a:r>
              <a:rPr dirty="0" sz="2000" spc="15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Entwicklung!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40754" y="6142431"/>
            <a:ext cx="249047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Clean Code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spart</a:t>
            </a:r>
            <a:r>
              <a:rPr dirty="0" sz="200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Zeit</a:t>
            </a:r>
            <a:endParaRPr sz="2000">
              <a:latin typeface="Arial"/>
              <a:cs typeface="Arial"/>
            </a:endParaRPr>
          </a:p>
          <a:p>
            <a:pPr algn="r" marR="7620">
              <a:lnSpc>
                <a:spcPct val="100000"/>
              </a:lnSpc>
            </a:pPr>
            <a:r>
              <a:rPr dirty="0" sz="2000" spc="-10">
                <a:solidFill>
                  <a:srgbClr val="FF3300"/>
                </a:solidFill>
                <a:latin typeface="Arial"/>
                <a:cs typeface="Arial"/>
              </a:rPr>
              <a:t>in der</a:t>
            </a:r>
            <a:r>
              <a:rPr dirty="0" sz="2000" spc="-65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3300"/>
                </a:solidFill>
                <a:latin typeface="Arial"/>
                <a:cs typeface="Arial"/>
              </a:rPr>
              <a:t>Wartung!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6123305"/>
            <a:chOff x="0" y="0"/>
            <a:chExt cx="9144000" cy="6123305"/>
          </a:xfrm>
        </p:grpSpPr>
        <p:sp>
          <p:nvSpPr>
            <p:cNvPr id="5" name="object 5"/>
            <p:cNvSpPr/>
            <p:nvPr/>
          </p:nvSpPr>
          <p:spPr>
            <a:xfrm>
              <a:off x="3491865" y="0"/>
              <a:ext cx="5652134" cy="61229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63"/>
              <a:ext cx="4594225" cy="61229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719" y="3247466"/>
            <a:ext cx="3248660" cy="2417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7200">
                <a:latin typeface="Arial"/>
                <a:cs typeface="Arial"/>
              </a:rPr>
              <a:t>&amp;</a:t>
            </a:r>
            <a:endParaRPr sz="7200">
              <a:latin typeface="Arial"/>
              <a:cs typeface="Arial"/>
            </a:endParaRPr>
          </a:p>
          <a:p>
            <a:pPr marL="210185" marR="1703705" indent="-198120">
              <a:lnSpc>
                <a:spcPct val="100000"/>
              </a:lnSpc>
              <a:spcBef>
                <a:spcPts val="3470"/>
              </a:spcBef>
            </a:pPr>
            <a:r>
              <a:rPr dirty="0" sz="2800" spc="5">
                <a:latin typeface="Arial"/>
                <a:cs typeface="Arial"/>
              </a:rPr>
              <a:t>Sof</a:t>
            </a:r>
            <a:r>
              <a:rPr dirty="0" sz="2800" spc="10">
                <a:latin typeface="Arial"/>
                <a:cs typeface="Arial"/>
              </a:rPr>
              <a:t>t</a:t>
            </a:r>
            <a:r>
              <a:rPr dirty="0" sz="2800" spc="-35">
                <a:latin typeface="Arial"/>
                <a:cs typeface="Arial"/>
              </a:rPr>
              <a:t>w</a:t>
            </a:r>
            <a:r>
              <a:rPr dirty="0" sz="2800">
                <a:latin typeface="Arial"/>
                <a:cs typeface="Arial"/>
              </a:rPr>
              <a:t>ar</a:t>
            </a:r>
            <a:r>
              <a:rPr dirty="0" sz="2800">
                <a:latin typeface="Arial"/>
                <a:cs typeface="Arial"/>
              </a:rPr>
              <a:t>e</a:t>
            </a:r>
            <a:r>
              <a:rPr dirty="0" sz="2800">
                <a:latin typeface="Arial"/>
                <a:cs typeface="Arial"/>
              </a:rPr>
              <a:t>-  </a:t>
            </a:r>
            <a:r>
              <a:rPr dirty="0" sz="2800">
                <a:latin typeface="Arial"/>
                <a:cs typeface="Arial"/>
              </a:rPr>
              <a:t>qualität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3205" y="4784293"/>
            <a:ext cx="3291840" cy="8807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966469">
              <a:lnSpc>
                <a:spcPct val="100000"/>
              </a:lnSpc>
              <a:spcBef>
                <a:spcPts val="110"/>
              </a:spcBef>
            </a:pPr>
            <a:r>
              <a:rPr dirty="0" sz="2800" spc="-10">
                <a:latin typeface="Arial"/>
                <a:cs typeface="Arial"/>
              </a:rPr>
              <a:t>Effektive  </a:t>
            </a:r>
            <a:r>
              <a:rPr dirty="0" sz="2800">
                <a:latin typeface="Arial"/>
                <a:cs typeface="Arial"/>
              </a:rPr>
              <a:t>So</a:t>
            </a:r>
            <a:r>
              <a:rPr dirty="0" sz="2800" spc="5">
                <a:latin typeface="Arial"/>
                <a:cs typeface="Arial"/>
              </a:rPr>
              <a:t>f</a:t>
            </a:r>
            <a:r>
              <a:rPr dirty="0" sz="2800" spc="5">
                <a:latin typeface="Arial"/>
                <a:cs typeface="Arial"/>
              </a:rPr>
              <a:t>t</a:t>
            </a:r>
            <a:r>
              <a:rPr dirty="0" sz="2800" spc="-35">
                <a:latin typeface="Arial"/>
                <a:cs typeface="Arial"/>
              </a:rPr>
              <a:t>w</a:t>
            </a:r>
            <a:r>
              <a:rPr dirty="0" sz="2800">
                <a:latin typeface="Arial"/>
                <a:cs typeface="Arial"/>
              </a:rPr>
              <a:t>areent</a:t>
            </a:r>
            <a:r>
              <a:rPr dirty="0" sz="2800" spc="-25">
                <a:latin typeface="Arial"/>
                <a:cs typeface="Arial"/>
              </a:rPr>
              <a:t>w</a:t>
            </a:r>
            <a:r>
              <a:rPr dirty="0" sz="2800">
                <a:latin typeface="Arial"/>
                <a:cs typeface="Arial"/>
              </a:rPr>
              <a:t>i</a:t>
            </a:r>
            <a:r>
              <a:rPr dirty="0" sz="2800" spc="5">
                <a:latin typeface="Arial"/>
                <a:cs typeface="Arial"/>
              </a:rPr>
              <a:t>c</a:t>
            </a:r>
            <a:r>
              <a:rPr dirty="0" sz="2800" spc="5">
                <a:latin typeface="Arial"/>
                <a:cs typeface="Arial"/>
              </a:rPr>
              <a:t>k</a:t>
            </a:r>
            <a:r>
              <a:rPr dirty="0" sz="2800">
                <a:latin typeface="Arial"/>
                <a:cs typeface="Arial"/>
              </a:rPr>
              <a:t>lung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7582" y="3145878"/>
            <a:ext cx="2368550" cy="1219835"/>
            <a:chOff x="827582" y="3145878"/>
            <a:chExt cx="2368550" cy="1219835"/>
          </a:xfrm>
        </p:grpSpPr>
        <p:sp>
          <p:nvSpPr>
            <p:cNvPr id="5" name="object 5"/>
            <p:cNvSpPr/>
            <p:nvPr/>
          </p:nvSpPr>
          <p:spPr>
            <a:xfrm>
              <a:off x="2182594" y="3332670"/>
              <a:ext cx="1013527" cy="10324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7582" y="3145878"/>
              <a:ext cx="1364615" cy="12015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9304" y="3511296"/>
              <a:ext cx="1187691" cy="2946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4788027" y="1942592"/>
            <a:ext cx="3240404" cy="6480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51475" y="3179141"/>
            <a:ext cx="1928749" cy="1056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8540" y="1777695"/>
            <a:ext cx="390525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">
                <a:solidFill>
                  <a:srgbClr val="000000"/>
                </a:solidFill>
              </a:rPr>
              <a:t>Wofür</a:t>
            </a:r>
            <a:r>
              <a:rPr dirty="0" sz="6000" spc="-105">
                <a:solidFill>
                  <a:srgbClr val="000000"/>
                </a:solidFill>
              </a:rPr>
              <a:t> </a:t>
            </a:r>
            <a:r>
              <a:rPr dirty="0" sz="6000">
                <a:solidFill>
                  <a:srgbClr val="000000"/>
                </a:solidFill>
              </a:rPr>
              <a:t>steht</a:t>
            </a:r>
            <a:endParaRPr sz="6000"/>
          </a:p>
        </p:txBody>
      </p:sp>
      <p:sp>
        <p:nvSpPr>
          <p:cNvPr id="11" name="object 11"/>
          <p:cNvSpPr txBox="1"/>
          <p:nvPr/>
        </p:nvSpPr>
        <p:spPr>
          <a:xfrm>
            <a:off x="8091678" y="1777695"/>
            <a:ext cx="49149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b="1">
                <a:latin typeface="Arial"/>
                <a:cs typeface="Arial"/>
              </a:rPr>
              <a:t>?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4389" y="3438525"/>
            <a:ext cx="1448053" cy="392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66870" y="3208401"/>
            <a:ext cx="863219" cy="151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82562" y="2885948"/>
            <a:ext cx="27305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1</a:t>
            </a:r>
            <a:r>
              <a:rPr dirty="0" sz="700" spc="14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993300"/>
                </a:solidFill>
                <a:latin typeface="Arial"/>
                <a:cs typeface="Arial"/>
              </a:rPr>
              <a:t>100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2034" y="2907021"/>
            <a:ext cx="643890" cy="386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6510">
              <a:lnSpc>
                <a:spcPts val="770"/>
              </a:lnSpc>
            </a:pP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1 0 </a:t>
            </a:r>
            <a:r>
              <a:rPr dirty="0" sz="700" spc="-10">
                <a:solidFill>
                  <a:srgbClr val="993300"/>
                </a:solidFill>
                <a:latin typeface="Arial"/>
                <a:cs typeface="Arial"/>
              </a:rPr>
              <a:t>011 </a:t>
            </a: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01 00</a:t>
            </a:r>
            <a:r>
              <a:rPr dirty="0" sz="700" spc="-2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00">
              <a:latin typeface="Arial"/>
              <a:cs typeface="Arial"/>
            </a:endParaRPr>
          </a:p>
          <a:p>
            <a:pPr algn="r">
              <a:lnSpc>
                <a:spcPts val="710"/>
              </a:lnSpc>
            </a:pP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01 1 01 10  1</a:t>
            </a:r>
            <a:r>
              <a:rPr dirty="0" sz="700" spc="-35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  <a:p>
            <a:pPr algn="r" marR="8255">
              <a:lnSpc>
                <a:spcPts val="710"/>
              </a:lnSpc>
            </a:pP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5976" y="3099307"/>
            <a:ext cx="398145" cy="205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880">
              <a:lnSpc>
                <a:spcPts val="710"/>
              </a:lnSpc>
              <a:spcBef>
                <a:spcPts val="95"/>
              </a:spcBef>
            </a:pP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</a:t>
            </a:r>
            <a:r>
              <a:rPr dirty="0" sz="700" spc="18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993300"/>
                </a:solidFill>
                <a:latin typeface="Arial"/>
                <a:cs typeface="Arial"/>
              </a:rPr>
              <a:t>001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10"/>
              </a:lnSpc>
            </a:pP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1 11 0</a:t>
            </a:r>
            <a:r>
              <a:rPr dirty="0" sz="700" spc="-45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00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9334" y="3312667"/>
            <a:ext cx="9436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01 00 </a:t>
            </a:r>
            <a:r>
              <a:rPr dirty="0" sz="700" spc="-10">
                <a:solidFill>
                  <a:srgbClr val="993300"/>
                </a:solidFill>
                <a:latin typeface="Arial"/>
                <a:cs typeface="Arial"/>
              </a:rPr>
              <a:t>011 </a:t>
            </a: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0 1 </a:t>
            </a:r>
            <a:r>
              <a:rPr dirty="0" sz="700" spc="-10">
                <a:solidFill>
                  <a:srgbClr val="993300"/>
                </a:solidFill>
                <a:latin typeface="Arial"/>
                <a:cs typeface="Arial"/>
              </a:rPr>
              <a:t>111</a:t>
            </a:r>
            <a:r>
              <a:rPr dirty="0" sz="700" spc="55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01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334" y="3526282"/>
            <a:ext cx="91630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01 </a:t>
            </a:r>
            <a:r>
              <a:rPr dirty="0" sz="700" spc="-10">
                <a:solidFill>
                  <a:srgbClr val="993300"/>
                </a:solidFill>
                <a:latin typeface="Arial"/>
                <a:cs typeface="Arial"/>
              </a:rPr>
              <a:t>010 </a:t>
            </a: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10 1 00 11</a:t>
            </a:r>
            <a:r>
              <a:rPr dirty="0" sz="700" spc="10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01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83184" y="3015233"/>
            <a:ext cx="1075055" cy="523875"/>
            <a:chOff x="5283184" y="3015233"/>
            <a:chExt cx="1075055" cy="523875"/>
          </a:xfrm>
        </p:grpSpPr>
        <p:sp>
          <p:nvSpPr>
            <p:cNvPr id="10" name="object 10"/>
            <p:cNvSpPr/>
            <p:nvPr/>
          </p:nvSpPr>
          <p:spPr>
            <a:xfrm>
              <a:off x="5283184" y="3015233"/>
              <a:ext cx="805195" cy="1134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05449" y="3442334"/>
              <a:ext cx="852551" cy="963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301234" y="3240150"/>
            <a:ext cx="47117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10 10 01</a:t>
            </a:r>
            <a:r>
              <a:rPr dirty="0" sz="700" spc="-45">
                <a:solidFill>
                  <a:srgbClr val="993300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993300"/>
                </a:solidFill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59582" y="371342"/>
            <a:ext cx="4246245" cy="3382645"/>
            <a:chOff x="2759582" y="371342"/>
            <a:chExt cx="4246245" cy="3382645"/>
          </a:xfrm>
        </p:grpSpPr>
        <p:sp>
          <p:nvSpPr>
            <p:cNvPr id="14" name="object 14"/>
            <p:cNvSpPr/>
            <p:nvPr/>
          </p:nvSpPr>
          <p:spPr>
            <a:xfrm>
              <a:off x="5479287" y="2994279"/>
              <a:ext cx="663575" cy="635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44667" y="2807779"/>
              <a:ext cx="647700" cy="509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10415" y="2867939"/>
              <a:ext cx="814717" cy="8272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47968" y="3172840"/>
              <a:ext cx="1152525" cy="5763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47968" y="3172840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288035" y="0"/>
                  </a:moveTo>
                  <a:lnTo>
                    <a:pt x="230504" y="230505"/>
                  </a:lnTo>
                  <a:lnTo>
                    <a:pt x="0" y="288163"/>
                  </a:lnTo>
                  <a:lnTo>
                    <a:pt x="288035" y="0"/>
                  </a:lnTo>
                  <a:lnTo>
                    <a:pt x="1152525" y="0"/>
                  </a:lnTo>
                  <a:lnTo>
                    <a:pt x="1152525" y="576326"/>
                  </a:lnTo>
                  <a:lnTo>
                    <a:pt x="0" y="576326"/>
                  </a:lnTo>
                  <a:lnTo>
                    <a:pt x="0" y="28816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72282" y="384042"/>
              <a:ext cx="3136265" cy="658495"/>
            </a:xfrm>
            <a:custGeom>
              <a:avLst/>
              <a:gdLst/>
              <a:ahLst/>
              <a:cxnLst/>
              <a:rect l="l" t="t" r="r" b="b"/>
              <a:pathLst>
                <a:path w="3136265" h="658494">
                  <a:moveTo>
                    <a:pt x="1541764" y="0"/>
                  </a:moveTo>
                  <a:lnTo>
                    <a:pt x="1476086" y="1014"/>
                  </a:lnTo>
                  <a:lnTo>
                    <a:pt x="1411095" y="3154"/>
                  </a:lnTo>
                  <a:lnTo>
                    <a:pt x="1346847" y="6396"/>
                  </a:lnTo>
                  <a:lnTo>
                    <a:pt x="1283399" y="10718"/>
                  </a:lnTo>
                  <a:lnTo>
                    <a:pt x="1220805" y="16099"/>
                  </a:lnTo>
                  <a:lnTo>
                    <a:pt x="1159121" y="22515"/>
                  </a:lnTo>
                  <a:lnTo>
                    <a:pt x="1098404" y="29944"/>
                  </a:lnTo>
                  <a:lnTo>
                    <a:pt x="1038709" y="38365"/>
                  </a:lnTo>
                  <a:lnTo>
                    <a:pt x="980092" y="47755"/>
                  </a:lnTo>
                  <a:lnTo>
                    <a:pt x="922608" y="58091"/>
                  </a:lnTo>
                  <a:lnTo>
                    <a:pt x="866314" y="69352"/>
                  </a:lnTo>
                  <a:lnTo>
                    <a:pt x="811266" y="81515"/>
                  </a:lnTo>
                  <a:lnTo>
                    <a:pt x="757519" y="94558"/>
                  </a:lnTo>
                  <a:lnTo>
                    <a:pt x="705129" y="108459"/>
                  </a:lnTo>
                  <a:lnTo>
                    <a:pt x="654152" y="123195"/>
                  </a:lnTo>
                  <a:lnTo>
                    <a:pt x="604643" y="138744"/>
                  </a:lnTo>
                  <a:lnTo>
                    <a:pt x="556659" y="155083"/>
                  </a:lnTo>
                  <a:lnTo>
                    <a:pt x="510255" y="172192"/>
                  </a:lnTo>
                  <a:lnTo>
                    <a:pt x="465488" y="190047"/>
                  </a:lnTo>
                  <a:lnTo>
                    <a:pt x="422412" y="208625"/>
                  </a:lnTo>
                  <a:lnTo>
                    <a:pt x="381084" y="227906"/>
                  </a:lnTo>
                  <a:lnTo>
                    <a:pt x="341560" y="247866"/>
                  </a:lnTo>
                  <a:lnTo>
                    <a:pt x="303895" y="268484"/>
                  </a:lnTo>
                  <a:lnTo>
                    <a:pt x="268145" y="289736"/>
                  </a:lnTo>
                  <a:lnTo>
                    <a:pt x="234366" y="311602"/>
                  </a:lnTo>
                  <a:lnTo>
                    <a:pt x="202614" y="334057"/>
                  </a:lnTo>
                  <a:lnTo>
                    <a:pt x="145414" y="380651"/>
                  </a:lnTo>
                  <a:lnTo>
                    <a:pt x="96991" y="429340"/>
                  </a:lnTo>
                  <a:lnTo>
                    <a:pt x="57791" y="479946"/>
                  </a:lnTo>
                  <a:lnTo>
                    <a:pt x="28262" y="532290"/>
                  </a:lnTo>
                  <a:lnTo>
                    <a:pt x="8849" y="586195"/>
                  </a:lnTo>
                  <a:lnTo>
                    <a:pt x="0" y="641482"/>
                  </a:lnTo>
                  <a:lnTo>
                    <a:pt x="329692" y="645038"/>
                  </a:lnTo>
                  <a:lnTo>
                    <a:pt x="334546" y="626271"/>
                  </a:lnTo>
                  <a:lnTo>
                    <a:pt x="343265" y="607817"/>
                  </a:lnTo>
                  <a:lnTo>
                    <a:pt x="371863" y="571958"/>
                  </a:lnTo>
                  <a:lnTo>
                    <a:pt x="414609" y="537685"/>
                  </a:lnTo>
                  <a:lnTo>
                    <a:pt x="470625" y="505221"/>
                  </a:lnTo>
                  <a:lnTo>
                    <a:pt x="539036" y="474789"/>
                  </a:lnTo>
                  <a:lnTo>
                    <a:pt x="577615" y="460405"/>
                  </a:lnTo>
                  <a:lnTo>
                    <a:pt x="618964" y="446612"/>
                  </a:lnTo>
                  <a:lnTo>
                    <a:pt x="662973" y="433440"/>
                  </a:lnTo>
                  <a:lnTo>
                    <a:pt x="709533" y="420914"/>
                  </a:lnTo>
                  <a:lnTo>
                    <a:pt x="758533" y="409065"/>
                  </a:lnTo>
                  <a:lnTo>
                    <a:pt x="809866" y="397919"/>
                  </a:lnTo>
                  <a:lnTo>
                    <a:pt x="863420" y="387504"/>
                  </a:lnTo>
                  <a:lnTo>
                    <a:pt x="919086" y="377848"/>
                  </a:lnTo>
                  <a:lnTo>
                    <a:pt x="976755" y="368980"/>
                  </a:lnTo>
                  <a:lnTo>
                    <a:pt x="1036317" y="360926"/>
                  </a:lnTo>
                  <a:lnTo>
                    <a:pt x="1097662" y="353716"/>
                  </a:lnTo>
                  <a:lnTo>
                    <a:pt x="1160682" y="347376"/>
                  </a:lnTo>
                  <a:lnTo>
                    <a:pt x="1225266" y="341935"/>
                  </a:lnTo>
                  <a:lnTo>
                    <a:pt x="1291304" y="337421"/>
                  </a:lnTo>
                  <a:lnTo>
                    <a:pt x="1358688" y="333861"/>
                  </a:lnTo>
                  <a:lnTo>
                    <a:pt x="1427307" y="331284"/>
                  </a:lnTo>
                  <a:lnTo>
                    <a:pt x="1497053" y="329717"/>
                  </a:lnTo>
                  <a:lnTo>
                    <a:pt x="1567815" y="329189"/>
                  </a:lnTo>
                  <a:lnTo>
                    <a:pt x="1640628" y="329747"/>
                  </a:lnTo>
                  <a:lnTo>
                    <a:pt x="1712333" y="331403"/>
                  </a:lnTo>
                  <a:lnTo>
                    <a:pt x="1782813" y="334124"/>
                  </a:lnTo>
                  <a:lnTo>
                    <a:pt x="1851952" y="337880"/>
                  </a:lnTo>
                  <a:lnTo>
                    <a:pt x="1919634" y="342640"/>
                  </a:lnTo>
                  <a:lnTo>
                    <a:pt x="1985743" y="348373"/>
                  </a:lnTo>
                  <a:lnTo>
                    <a:pt x="2050162" y="355049"/>
                  </a:lnTo>
                  <a:lnTo>
                    <a:pt x="2112776" y="362637"/>
                  </a:lnTo>
                  <a:lnTo>
                    <a:pt x="2173468" y="371105"/>
                  </a:lnTo>
                  <a:lnTo>
                    <a:pt x="2232122" y="380424"/>
                  </a:lnTo>
                  <a:lnTo>
                    <a:pt x="2288622" y="390562"/>
                  </a:lnTo>
                  <a:lnTo>
                    <a:pt x="2342852" y="401488"/>
                  </a:lnTo>
                  <a:lnTo>
                    <a:pt x="2394695" y="413171"/>
                  </a:lnTo>
                  <a:lnTo>
                    <a:pt x="2444035" y="425582"/>
                  </a:lnTo>
                  <a:lnTo>
                    <a:pt x="2490757" y="438688"/>
                  </a:lnTo>
                  <a:lnTo>
                    <a:pt x="2534743" y="452459"/>
                  </a:lnTo>
                  <a:lnTo>
                    <a:pt x="2575878" y="466865"/>
                  </a:lnTo>
                  <a:lnTo>
                    <a:pt x="2614046" y="481874"/>
                  </a:lnTo>
                  <a:lnTo>
                    <a:pt x="2649130" y="497456"/>
                  </a:lnTo>
                  <a:lnTo>
                    <a:pt x="2709582" y="530214"/>
                  </a:lnTo>
                  <a:lnTo>
                    <a:pt x="2756306" y="564892"/>
                  </a:lnTo>
                  <a:lnTo>
                    <a:pt x="2788372" y="601245"/>
                  </a:lnTo>
                  <a:lnTo>
                    <a:pt x="2804850" y="639025"/>
                  </a:lnTo>
                  <a:lnTo>
                    <a:pt x="2806954" y="658373"/>
                  </a:lnTo>
                  <a:lnTo>
                    <a:pt x="3136138" y="658373"/>
                  </a:lnTo>
                  <a:lnTo>
                    <a:pt x="3130578" y="602558"/>
                  </a:lnTo>
                  <a:lnTo>
                    <a:pt x="3114196" y="548016"/>
                  </a:lnTo>
                  <a:lnTo>
                    <a:pt x="3087433" y="494938"/>
                  </a:lnTo>
                  <a:lnTo>
                    <a:pt x="3050730" y="443515"/>
                  </a:lnTo>
                  <a:lnTo>
                    <a:pt x="3004530" y="393935"/>
                  </a:lnTo>
                  <a:lnTo>
                    <a:pt x="2949275" y="346391"/>
                  </a:lnTo>
                  <a:lnTo>
                    <a:pt x="2918390" y="323441"/>
                  </a:lnTo>
                  <a:lnTo>
                    <a:pt x="2885407" y="301072"/>
                  </a:lnTo>
                  <a:lnTo>
                    <a:pt x="2850381" y="279306"/>
                  </a:lnTo>
                  <a:lnTo>
                    <a:pt x="2813367" y="258169"/>
                  </a:lnTo>
                  <a:lnTo>
                    <a:pt x="2774422" y="237682"/>
                  </a:lnTo>
                  <a:lnTo>
                    <a:pt x="2733599" y="217871"/>
                  </a:lnTo>
                  <a:lnTo>
                    <a:pt x="2690955" y="198760"/>
                  </a:lnTo>
                  <a:lnTo>
                    <a:pt x="2646544" y="180371"/>
                  </a:lnTo>
                  <a:lnTo>
                    <a:pt x="2600422" y="162729"/>
                  </a:lnTo>
                  <a:lnTo>
                    <a:pt x="2552644" y="145857"/>
                  </a:lnTo>
                  <a:lnTo>
                    <a:pt x="2503265" y="129780"/>
                  </a:lnTo>
                  <a:lnTo>
                    <a:pt x="2452341" y="114521"/>
                  </a:lnTo>
                  <a:lnTo>
                    <a:pt x="2399927" y="100104"/>
                  </a:lnTo>
                  <a:lnTo>
                    <a:pt x="2346078" y="86553"/>
                  </a:lnTo>
                  <a:lnTo>
                    <a:pt x="2290849" y="73891"/>
                  </a:lnTo>
                  <a:lnTo>
                    <a:pt x="2234295" y="62143"/>
                  </a:lnTo>
                  <a:lnTo>
                    <a:pt x="2176473" y="51332"/>
                  </a:lnTo>
                  <a:lnTo>
                    <a:pt x="2117436" y="41482"/>
                  </a:lnTo>
                  <a:lnTo>
                    <a:pt x="2057241" y="32616"/>
                  </a:lnTo>
                  <a:lnTo>
                    <a:pt x="1995942" y="24760"/>
                  </a:lnTo>
                  <a:lnTo>
                    <a:pt x="1933596" y="17935"/>
                  </a:lnTo>
                  <a:lnTo>
                    <a:pt x="1870256" y="12167"/>
                  </a:lnTo>
                  <a:lnTo>
                    <a:pt x="1805979" y="7479"/>
                  </a:lnTo>
                  <a:lnTo>
                    <a:pt x="1740819" y="3894"/>
                  </a:lnTo>
                  <a:lnTo>
                    <a:pt x="1674832" y="1437"/>
                  </a:lnTo>
                  <a:lnTo>
                    <a:pt x="1608074" y="132"/>
                  </a:lnTo>
                  <a:lnTo>
                    <a:pt x="1541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72282" y="384042"/>
              <a:ext cx="3136265" cy="658495"/>
            </a:xfrm>
            <a:custGeom>
              <a:avLst/>
              <a:gdLst/>
              <a:ahLst/>
              <a:cxnLst/>
              <a:rect l="l" t="t" r="r" b="b"/>
              <a:pathLst>
                <a:path w="3136265" h="658494">
                  <a:moveTo>
                    <a:pt x="0" y="641482"/>
                  </a:moveTo>
                  <a:lnTo>
                    <a:pt x="8849" y="586195"/>
                  </a:lnTo>
                  <a:lnTo>
                    <a:pt x="28262" y="532290"/>
                  </a:lnTo>
                  <a:lnTo>
                    <a:pt x="57791" y="479946"/>
                  </a:lnTo>
                  <a:lnTo>
                    <a:pt x="96991" y="429340"/>
                  </a:lnTo>
                  <a:lnTo>
                    <a:pt x="145414" y="380651"/>
                  </a:lnTo>
                  <a:lnTo>
                    <a:pt x="202614" y="334057"/>
                  </a:lnTo>
                  <a:lnTo>
                    <a:pt x="234366" y="311602"/>
                  </a:lnTo>
                  <a:lnTo>
                    <a:pt x="268145" y="289736"/>
                  </a:lnTo>
                  <a:lnTo>
                    <a:pt x="303895" y="268484"/>
                  </a:lnTo>
                  <a:lnTo>
                    <a:pt x="341560" y="247866"/>
                  </a:lnTo>
                  <a:lnTo>
                    <a:pt x="381084" y="227906"/>
                  </a:lnTo>
                  <a:lnTo>
                    <a:pt x="422412" y="208625"/>
                  </a:lnTo>
                  <a:lnTo>
                    <a:pt x="465488" y="190047"/>
                  </a:lnTo>
                  <a:lnTo>
                    <a:pt x="510255" y="172192"/>
                  </a:lnTo>
                  <a:lnTo>
                    <a:pt x="556659" y="155083"/>
                  </a:lnTo>
                  <a:lnTo>
                    <a:pt x="604643" y="138744"/>
                  </a:lnTo>
                  <a:lnTo>
                    <a:pt x="654152" y="123195"/>
                  </a:lnTo>
                  <a:lnTo>
                    <a:pt x="705129" y="108459"/>
                  </a:lnTo>
                  <a:lnTo>
                    <a:pt x="757519" y="94558"/>
                  </a:lnTo>
                  <a:lnTo>
                    <a:pt x="811266" y="81515"/>
                  </a:lnTo>
                  <a:lnTo>
                    <a:pt x="866314" y="69352"/>
                  </a:lnTo>
                  <a:lnTo>
                    <a:pt x="922608" y="58091"/>
                  </a:lnTo>
                  <a:lnTo>
                    <a:pt x="980092" y="47755"/>
                  </a:lnTo>
                  <a:lnTo>
                    <a:pt x="1038709" y="38365"/>
                  </a:lnTo>
                  <a:lnTo>
                    <a:pt x="1098404" y="29944"/>
                  </a:lnTo>
                  <a:lnTo>
                    <a:pt x="1159121" y="22515"/>
                  </a:lnTo>
                  <a:lnTo>
                    <a:pt x="1220805" y="16099"/>
                  </a:lnTo>
                  <a:lnTo>
                    <a:pt x="1283399" y="10718"/>
                  </a:lnTo>
                  <a:lnTo>
                    <a:pt x="1346847" y="6396"/>
                  </a:lnTo>
                  <a:lnTo>
                    <a:pt x="1411095" y="3154"/>
                  </a:lnTo>
                  <a:lnTo>
                    <a:pt x="1476086" y="1014"/>
                  </a:lnTo>
                  <a:lnTo>
                    <a:pt x="1541764" y="0"/>
                  </a:lnTo>
                  <a:lnTo>
                    <a:pt x="1608074" y="132"/>
                  </a:lnTo>
                  <a:lnTo>
                    <a:pt x="1674832" y="1437"/>
                  </a:lnTo>
                  <a:lnTo>
                    <a:pt x="1740819" y="3894"/>
                  </a:lnTo>
                  <a:lnTo>
                    <a:pt x="1805979" y="7479"/>
                  </a:lnTo>
                  <a:lnTo>
                    <a:pt x="1870256" y="12167"/>
                  </a:lnTo>
                  <a:lnTo>
                    <a:pt x="1933596" y="17935"/>
                  </a:lnTo>
                  <a:lnTo>
                    <a:pt x="1995942" y="24760"/>
                  </a:lnTo>
                  <a:lnTo>
                    <a:pt x="2057241" y="32616"/>
                  </a:lnTo>
                  <a:lnTo>
                    <a:pt x="2117436" y="41482"/>
                  </a:lnTo>
                  <a:lnTo>
                    <a:pt x="2176473" y="51332"/>
                  </a:lnTo>
                  <a:lnTo>
                    <a:pt x="2234295" y="62143"/>
                  </a:lnTo>
                  <a:lnTo>
                    <a:pt x="2290849" y="73891"/>
                  </a:lnTo>
                  <a:lnTo>
                    <a:pt x="2346078" y="86553"/>
                  </a:lnTo>
                  <a:lnTo>
                    <a:pt x="2399927" y="100104"/>
                  </a:lnTo>
                  <a:lnTo>
                    <a:pt x="2452341" y="114521"/>
                  </a:lnTo>
                  <a:lnTo>
                    <a:pt x="2503265" y="129780"/>
                  </a:lnTo>
                  <a:lnTo>
                    <a:pt x="2552644" y="145857"/>
                  </a:lnTo>
                  <a:lnTo>
                    <a:pt x="2600422" y="162729"/>
                  </a:lnTo>
                  <a:lnTo>
                    <a:pt x="2646544" y="180371"/>
                  </a:lnTo>
                  <a:lnTo>
                    <a:pt x="2690955" y="198760"/>
                  </a:lnTo>
                  <a:lnTo>
                    <a:pt x="2733599" y="217871"/>
                  </a:lnTo>
                  <a:lnTo>
                    <a:pt x="2774422" y="237682"/>
                  </a:lnTo>
                  <a:lnTo>
                    <a:pt x="2813367" y="258169"/>
                  </a:lnTo>
                  <a:lnTo>
                    <a:pt x="2850381" y="279306"/>
                  </a:lnTo>
                  <a:lnTo>
                    <a:pt x="2885407" y="301072"/>
                  </a:lnTo>
                  <a:lnTo>
                    <a:pt x="2918390" y="323441"/>
                  </a:lnTo>
                  <a:lnTo>
                    <a:pt x="2949275" y="346391"/>
                  </a:lnTo>
                  <a:lnTo>
                    <a:pt x="3004530" y="393935"/>
                  </a:lnTo>
                  <a:lnTo>
                    <a:pt x="3050730" y="443515"/>
                  </a:lnTo>
                  <a:lnTo>
                    <a:pt x="3087433" y="494938"/>
                  </a:lnTo>
                  <a:lnTo>
                    <a:pt x="3114196" y="548016"/>
                  </a:lnTo>
                  <a:lnTo>
                    <a:pt x="3130578" y="602558"/>
                  </a:lnTo>
                  <a:lnTo>
                    <a:pt x="3136138" y="658373"/>
                  </a:lnTo>
                  <a:lnTo>
                    <a:pt x="2806954" y="658373"/>
                  </a:lnTo>
                  <a:lnTo>
                    <a:pt x="2804850" y="639025"/>
                  </a:lnTo>
                  <a:lnTo>
                    <a:pt x="2798618" y="619972"/>
                  </a:lnTo>
                  <a:lnTo>
                    <a:pt x="2774229" y="582875"/>
                  </a:lnTo>
                  <a:lnTo>
                    <a:pt x="2734718" y="547328"/>
                  </a:lnTo>
                  <a:lnTo>
                    <a:pt x="2681014" y="513579"/>
                  </a:lnTo>
                  <a:lnTo>
                    <a:pt x="2614046" y="481874"/>
                  </a:lnTo>
                  <a:lnTo>
                    <a:pt x="2575878" y="466865"/>
                  </a:lnTo>
                  <a:lnTo>
                    <a:pt x="2534743" y="452459"/>
                  </a:lnTo>
                  <a:lnTo>
                    <a:pt x="2490757" y="438688"/>
                  </a:lnTo>
                  <a:lnTo>
                    <a:pt x="2444035" y="425582"/>
                  </a:lnTo>
                  <a:lnTo>
                    <a:pt x="2394695" y="413171"/>
                  </a:lnTo>
                  <a:lnTo>
                    <a:pt x="2342852" y="401488"/>
                  </a:lnTo>
                  <a:lnTo>
                    <a:pt x="2288622" y="390562"/>
                  </a:lnTo>
                  <a:lnTo>
                    <a:pt x="2232122" y="380424"/>
                  </a:lnTo>
                  <a:lnTo>
                    <a:pt x="2173468" y="371105"/>
                  </a:lnTo>
                  <a:lnTo>
                    <a:pt x="2112776" y="362637"/>
                  </a:lnTo>
                  <a:lnTo>
                    <a:pt x="2050162" y="355049"/>
                  </a:lnTo>
                  <a:lnTo>
                    <a:pt x="1985743" y="348373"/>
                  </a:lnTo>
                  <a:lnTo>
                    <a:pt x="1919634" y="342640"/>
                  </a:lnTo>
                  <a:lnTo>
                    <a:pt x="1851952" y="337880"/>
                  </a:lnTo>
                  <a:lnTo>
                    <a:pt x="1782813" y="334124"/>
                  </a:lnTo>
                  <a:lnTo>
                    <a:pt x="1712333" y="331403"/>
                  </a:lnTo>
                  <a:lnTo>
                    <a:pt x="1640628" y="329747"/>
                  </a:lnTo>
                  <a:lnTo>
                    <a:pt x="1567815" y="329189"/>
                  </a:lnTo>
                  <a:lnTo>
                    <a:pt x="1497053" y="329717"/>
                  </a:lnTo>
                  <a:lnTo>
                    <a:pt x="1427307" y="331284"/>
                  </a:lnTo>
                  <a:lnTo>
                    <a:pt x="1358688" y="333861"/>
                  </a:lnTo>
                  <a:lnTo>
                    <a:pt x="1291304" y="337421"/>
                  </a:lnTo>
                  <a:lnTo>
                    <a:pt x="1225266" y="341935"/>
                  </a:lnTo>
                  <a:lnTo>
                    <a:pt x="1160682" y="347376"/>
                  </a:lnTo>
                  <a:lnTo>
                    <a:pt x="1097662" y="353716"/>
                  </a:lnTo>
                  <a:lnTo>
                    <a:pt x="1036317" y="360926"/>
                  </a:lnTo>
                  <a:lnTo>
                    <a:pt x="976755" y="368980"/>
                  </a:lnTo>
                  <a:lnTo>
                    <a:pt x="919086" y="377848"/>
                  </a:lnTo>
                  <a:lnTo>
                    <a:pt x="863420" y="387504"/>
                  </a:lnTo>
                  <a:lnTo>
                    <a:pt x="809866" y="397919"/>
                  </a:lnTo>
                  <a:lnTo>
                    <a:pt x="758533" y="409065"/>
                  </a:lnTo>
                  <a:lnTo>
                    <a:pt x="709533" y="420914"/>
                  </a:lnTo>
                  <a:lnTo>
                    <a:pt x="662973" y="433440"/>
                  </a:lnTo>
                  <a:lnTo>
                    <a:pt x="618964" y="446612"/>
                  </a:lnTo>
                  <a:lnTo>
                    <a:pt x="577615" y="460405"/>
                  </a:lnTo>
                  <a:lnTo>
                    <a:pt x="539036" y="474789"/>
                  </a:lnTo>
                  <a:lnTo>
                    <a:pt x="503336" y="489737"/>
                  </a:lnTo>
                  <a:lnTo>
                    <a:pt x="441013" y="521213"/>
                  </a:lnTo>
                  <a:lnTo>
                    <a:pt x="391522" y="554609"/>
                  </a:lnTo>
                  <a:lnTo>
                    <a:pt x="355741" y="589703"/>
                  </a:lnTo>
                  <a:lnTo>
                    <a:pt x="334546" y="626271"/>
                  </a:lnTo>
                  <a:lnTo>
                    <a:pt x="329692" y="645038"/>
                  </a:lnTo>
                  <a:lnTo>
                    <a:pt x="0" y="64148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480175" y="2884169"/>
            <a:ext cx="735965" cy="772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1001101</a:t>
            </a:r>
            <a:r>
              <a:rPr dirty="0" sz="7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0011100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0110011</a:t>
            </a:r>
            <a:r>
              <a:rPr dirty="0" sz="7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1010110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0110110</a:t>
            </a:r>
            <a:r>
              <a:rPr dirty="0" sz="7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1100001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1010010</a:t>
            </a:r>
            <a:r>
              <a:rPr dirty="0" sz="7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1111000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0100011</a:t>
            </a:r>
            <a:r>
              <a:rPr dirty="0" sz="7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0111101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1000011</a:t>
            </a:r>
            <a:r>
              <a:rPr dirty="0" sz="7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1001010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0101010</a:t>
            </a:r>
            <a:r>
              <a:rPr dirty="0" sz="7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33CC33"/>
                </a:solidFill>
                <a:latin typeface="Arial"/>
                <a:cs typeface="Arial"/>
              </a:rPr>
              <a:t>1001101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35239" y="555244"/>
            <a:ext cx="5661025" cy="6216650"/>
            <a:chOff x="1535239" y="555244"/>
            <a:chExt cx="5661025" cy="6216650"/>
          </a:xfrm>
        </p:grpSpPr>
        <p:sp>
          <p:nvSpPr>
            <p:cNvPr id="23" name="object 23"/>
            <p:cNvSpPr/>
            <p:nvPr/>
          </p:nvSpPr>
          <p:spPr>
            <a:xfrm>
              <a:off x="4963160" y="3787648"/>
              <a:ext cx="2006600" cy="2255520"/>
            </a:xfrm>
            <a:custGeom>
              <a:avLst/>
              <a:gdLst/>
              <a:ahLst/>
              <a:cxnLst/>
              <a:rect l="l" t="t" r="r" b="b"/>
              <a:pathLst>
                <a:path w="2006600" h="2255520">
                  <a:moveTo>
                    <a:pt x="1892819" y="185696"/>
                  </a:moveTo>
                  <a:lnTo>
                    <a:pt x="1870456" y="297052"/>
                  </a:lnTo>
                  <a:lnTo>
                    <a:pt x="1846580" y="394081"/>
                  </a:lnTo>
                  <a:lnTo>
                    <a:pt x="1819020" y="489584"/>
                  </a:lnTo>
                  <a:lnTo>
                    <a:pt x="1788033" y="583564"/>
                  </a:lnTo>
                  <a:lnTo>
                    <a:pt x="1753742" y="676020"/>
                  </a:lnTo>
                  <a:lnTo>
                    <a:pt x="1716023" y="766571"/>
                  </a:lnTo>
                  <a:lnTo>
                    <a:pt x="1675257" y="855471"/>
                  </a:lnTo>
                  <a:lnTo>
                    <a:pt x="1631188" y="942466"/>
                  </a:lnTo>
                  <a:lnTo>
                    <a:pt x="1583943" y="1027557"/>
                  </a:lnTo>
                  <a:lnTo>
                    <a:pt x="1533652" y="1110488"/>
                  </a:lnTo>
                  <a:lnTo>
                    <a:pt x="1480439" y="1191514"/>
                  </a:lnTo>
                  <a:lnTo>
                    <a:pt x="1424431" y="1270127"/>
                  </a:lnTo>
                  <a:lnTo>
                    <a:pt x="1365377" y="1346581"/>
                  </a:lnTo>
                  <a:lnTo>
                    <a:pt x="1303781" y="1420621"/>
                  </a:lnTo>
                  <a:lnTo>
                    <a:pt x="1239392" y="1492249"/>
                  </a:lnTo>
                  <a:lnTo>
                    <a:pt x="1172337" y="1561338"/>
                  </a:lnTo>
                  <a:lnTo>
                    <a:pt x="1102867" y="1627886"/>
                  </a:lnTo>
                  <a:lnTo>
                    <a:pt x="1030859" y="1691639"/>
                  </a:lnTo>
                  <a:lnTo>
                    <a:pt x="956437" y="1752727"/>
                  </a:lnTo>
                  <a:lnTo>
                    <a:pt x="879728" y="1810931"/>
                  </a:lnTo>
                  <a:lnTo>
                    <a:pt x="800735" y="1866214"/>
                  </a:lnTo>
                  <a:lnTo>
                    <a:pt x="719581" y="1918373"/>
                  </a:lnTo>
                  <a:lnTo>
                    <a:pt x="636269" y="1967623"/>
                  </a:lnTo>
                  <a:lnTo>
                    <a:pt x="550926" y="2013546"/>
                  </a:lnTo>
                  <a:lnTo>
                    <a:pt x="463676" y="2056257"/>
                  </a:lnTo>
                  <a:lnTo>
                    <a:pt x="374523" y="2095665"/>
                  </a:lnTo>
                  <a:lnTo>
                    <a:pt x="283337" y="2131555"/>
                  </a:lnTo>
                  <a:lnTo>
                    <a:pt x="190626" y="2164067"/>
                  </a:lnTo>
                  <a:lnTo>
                    <a:pt x="96138" y="2192883"/>
                  </a:lnTo>
                  <a:lnTo>
                    <a:pt x="0" y="2218105"/>
                  </a:lnTo>
                  <a:lnTo>
                    <a:pt x="9651" y="2254961"/>
                  </a:lnTo>
                  <a:lnTo>
                    <a:pt x="107187" y="2229319"/>
                  </a:lnTo>
                  <a:lnTo>
                    <a:pt x="203200" y="2200021"/>
                  </a:lnTo>
                  <a:lnTo>
                    <a:pt x="297306" y="2167001"/>
                  </a:lnTo>
                  <a:lnTo>
                    <a:pt x="389889" y="2130513"/>
                  </a:lnTo>
                  <a:lnTo>
                    <a:pt x="480313" y="2090483"/>
                  </a:lnTo>
                  <a:lnTo>
                    <a:pt x="569087" y="2047087"/>
                  </a:lnTo>
                  <a:lnTo>
                    <a:pt x="655701" y="2000427"/>
                  </a:lnTo>
                  <a:lnTo>
                    <a:pt x="740282" y="1950415"/>
                  </a:lnTo>
                  <a:lnTo>
                    <a:pt x="822578" y="1897430"/>
                  </a:lnTo>
                  <a:lnTo>
                    <a:pt x="902842" y="1841271"/>
                  </a:lnTo>
                  <a:lnTo>
                    <a:pt x="980566" y="1782190"/>
                  </a:lnTo>
                  <a:lnTo>
                    <a:pt x="1056131" y="1720214"/>
                  </a:lnTo>
                  <a:lnTo>
                    <a:pt x="1129284" y="1655317"/>
                  </a:lnTo>
                  <a:lnTo>
                    <a:pt x="1199768" y="1587880"/>
                  </a:lnTo>
                  <a:lnTo>
                    <a:pt x="1267714" y="1517777"/>
                  </a:lnTo>
                  <a:lnTo>
                    <a:pt x="1332991" y="1445005"/>
                  </a:lnTo>
                  <a:lnTo>
                    <a:pt x="1395602" y="1369821"/>
                  </a:lnTo>
                  <a:lnTo>
                    <a:pt x="1455419" y="1292225"/>
                  </a:lnTo>
                  <a:lnTo>
                    <a:pt x="1512315" y="1212341"/>
                  </a:lnTo>
                  <a:lnTo>
                    <a:pt x="1566290" y="1130300"/>
                  </a:lnTo>
                  <a:lnTo>
                    <a:pt x="1617217" y="1045971"/>
                  </a:lnTo>
                  <a:lnTo>
                    <a:pt x="1665096" y="959612"/>
                  </a:lnTo>
                  <a:lnTo>
                    <a:pt x="1709800" y="871346"/>
                  </a:lnTo>
                  <a:lnTo>
                    <a:pt x="1751330" y="781176"/>
                  </a:lnTo>
                  <a:lnTo>
                    <a:pt x="1789430" y="689228"/>
                  </a:lnTo>
                  <a:lnTo>
                    <a:pt x="1824228" y="595502"/>
                  </a:lnTo>
                  <a:lnTo>
                    <a:pt x="1855596" y="500125"/>
                  </a:lnTo>
                  <a:lnTo>
                    <a:pt x="1883537" y="403225"/>
                  </a:lnTo>
                  <a:lnTo>
                    <a:pt x="1907793" y="304800"/>
                  </a:lnTo>
                  <a:lnTo>
                    <a:pt x="1928367" y="204850"/>
                  </a:lnTo>
                  <a:lnTo>
                    <a:pt x="1930520" y="191184"/>
                  </a:lnTo>
                  <a:lnTo>
                    <a:pt x="1892819" y="185696"/>
                  </a:lnTo>
                  <a:close/>
                </a:path>
                <a:path w="2006600" h="2255520">
                  <a:moveTo>
                    <a:pt x="1994384" y="166750"/>
                  </a:moveTo>
                  <a:lnTo>
                    <a:pt x="1895729" y="166750"/>
                  </a:lnTo>
                  <a:lnTo>
                    <a:pt x="1933447" y="172593"/>
                  </a:lnTo>
                  <a:lnTo>
                    <a:pt x="1930520" y="191184"/>
                  </a:lnTo>
                  <a:lnTo>
                    <a:pt x="2006091" y="202183"/>
                  </a:lnTo>
                  <a:lnTo>
                    <a:pt x="1994384" y="166750"/>
                  </a:lnTo>
                  <a:close/>
                </a:path>
                <a:path w="2006600" h="2255520">
                  <a:moveTo>
                    <a:pt x="1895729" y="166750"/>
                  </a:moveTo>
                  <a:lnTo>
                    <a:pt x="1892819" y="185696"/>
                  </a:lnTo>
                  <a:lnTo>
                    <a:pt x="1930520" y="191184"/>
                  </a:lnTo>
                  <a:lnTo>
                    <a:pt x="1933447" y="172593"/>
                  </a:lnTo>
                  <a:lnTo>
                    <a:pt x="1895729" y="166750"/>
                  </a:lnTo>
                  <a:close/>
                </a:path>
                <a:path w="2006600" h="2255520">
                  <a:moveTo>
                    <a:pt x="1939289" y="0"/>
                  </a:moveTo>
                  <a:lnTo>
                    <a:pt x="1817623" y="174751"/>
                  </a:lnTo>
                  <a:lnTo>
                    <a:pt x="1892819" y="185696"/>
                  </a:lnTo>
                  <a:lnTo>
                    <a:pt x="1895729" y="166750"/>
                  </a:lnTo>
                  <a:lnTo>
                    <a:pt x="1994384" y="166750"/>
                  </a:lnTo>
                  <a:lnTo>
                    <a:pt x="1939289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35239" y="2074418"/>
              <a:ext cx="923226" cy="7778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5750" y="2855404"/>
              <a:ext cx="863600" cy="1412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187448" y="555244"/>
              <a:ext cx="4646469" cy="217347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527799" y="3014789"/>
              <a:ext cx="668337" cy="63023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033261" y="5691154"/>
              <a:ext cx="841515" cy="5814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91000" y="5865342"/>
              <a:ext cx="433705" cy="252729"/>
            </a:xfrm>
            <a:custGeom>
              <a:avLst/>
              <a:gdLst/>
              <a:ahLst/>
              <a:cxnLst/>
              <a:rect l="l" t="t" r="r" b="b"/>
              <a:pathLst>
                <a:path w="433704" h="252729">
                  <a:moveTo>
                    <a:pt x="236600" y="249237"/>
                  </a:moveTo>
                  <a:lnTo>
                    <a:pt x="0" y="65087"/>
                  </a:lnTo>
                </a:path>
                <a:path w="433704" h="252729">
                  <a:moveTo>
                    <a:pt x="239775" y="252412"/>
                  </a:moveTo>
                  <a:lnTo>
                    <a:pt x="433450" y="0"/>
                  </a:lnTo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405375" y="6092355"/>
              <a:ext cx="47625" cy="49530"/>
            </a:xfrm>
            <a:custGeom>
              <a:avLst/>
              <a:gdLst/>
              <a:ahLst/>
              <a:cxnLst/>
              <a:rect l="l" t="t" r="r" b="b"/>
              <a:pathLst>
                <a:path w="47625" h="49529">
                  <a:moveTo>
                    <a:pt x="23749" y="0"/>
                  </a:moveTo>
                  <a:lnTo>
                    <a:pt x="14466" y="1932"/>
                  </a:lnTo>
                  <a:lnTo>
                    <a:pt x="6921" y="7204"/>
                  </a:lnTo>
                  <a:lnTo>
                    <a:pt x="1853" y="15023"/>
                  </a:lnTo>
                  <a:lnTo>
                    <a:pt x="0" y="24599"/>
                  </a:lnTo>
                  <a:lnTo>
                    <a:pt x="1853" y="34183"/>
                  </a:lnTo>
                  <a:lnTo>
                    <a:pt x="6921" y="42006"/>
                  </a:lnTo>
                  <a:lnTo>
                    <a:pt x="14466" y="47279"/>
                  </a:lnTo>
                  <a:lnTo>
                    <a:pt x="23749" y="49212"/>
                  </a:lnTo>
                  <a:lnTo>
                    <a:pt x="33051" y="47279"/>
                  </a:lnTo>
                  <a:lnTo>
                    <a:pt x="40640" y="42006"/>
                  </a:lnTo>
                  <a:lnTo>
                    <a:pt x="45751" y="34183"/>
                  </a:lnTo>
                  <a:lnTo>
                    <a:pt x="47625" y="24599"/>
                  </a:lnTo>
                  <a:lnTo>
                    <a:pt x="45751" y="15023"/>
                  </a:lnTo>
                  <a:lnTo>
                    <a:pt x="40640" y="7204"/>
                  </a:lnTo>
                  <a:lnTo>
                    <a:pt x="33051" y="1932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05375" y="6092355"/>
              <a:ext cx="47625" cy="49530"/>
            </a:xfrm>
            <a:custGeom>
              <a:avLst/>
              <a:gdLst/>
              <a:ahLst/>
              <a:cxnLst/>
              <a:rect l="l" t="t" r="r" b="b"/>
              <a:pathLst>
                <a:path w="47625" h="49529">
                  <a:moveTo>
                    <a:pt x="0" y="24599"/>
                  </a:moveTo>
                  <a:lnTo>
                    <a:pt x="1853" y="15023"/>
                  </a:lnTo>
                  <a:lnTo>
                    <a:pt x="6921" y="7204"/>
                  </a:lnTo>
                  <a:lnTo>
                    <a:pt x="14466" y="1932"/>
                  </a:lnTo>
                  <a:lnTo>
                    <a:pt x="23749" y="0"/>
                  </a:lnTo>
                  <a:lnTo>
                    <a:pt x="33051" y="1932"/>
                  </a:lnTo>
                  <a:lnTo>
                    <a:pt x="40640" y="7204"/>
                  </a:lnTo>
                  <a:lnTo>
                    <a:pt x="45751" y="15023"/>
                  </a:lnTo>
                  <a:lnTo>
                    <a:pt x="47625" y="24599"/>
                  </a:lnTo>
                  <a:lnTo>
                    <a:pt x="45751" y="34183"/>
                  </a:lnTo>
                  <a:lnTo>
                    <a:pt x="40640" y="42006"/>
                  </a:lnTo>
                  <a:lnTo>
                    <a:pt x="33051" y="47279"/>
                  </a:lnTo>
                  <a:lnTo>
                    <a:pt x="23749" y="49212"/>
                  </a:lnTo>
                  <a:lnTo>
                    <a:pt x="14466" y="47279"/>
                  </a:lnTo>
                  <a:lnTo>
                    <a:pt x="6921" y="42006"/>
                  </a:lnTo>
                  <a:lnTo>
                    <a:pt x="1853" y="34183"/>
                  </a:lnTo>
                  <a:lnTo>
                    <a:pt x="0" y="245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36084" y="5808853"/>
              <a:ext cx="323215" cy="144780"/>
            </a:xfrm>
            <a:custGeom>
              <a:avLst/>
              <a:gdLst/>
              <a:ahLst/>
              <a:cxnLst/>
              <a:rect l="l" t="t" r="r" b="b"/>
              <a:pathLst>
                <a:path w="323214" h="144779">
                  <a:moveTo>
                    <a:pt x="186562" y="30746"/>
                  </a:moveTo>
                  <a:lnTo>
                    <a:pt x="141097" y="35433"/>
                  </a:lnTo>
                  <a:lnTo>
                    <a:pt x="96774" y="48679"/>
                  </a:lnTo>
                  <a:lnTo>
                    <a:pt x="54990" y="70497"/>
                  </a:lnTo>
                  <a:lnTo>
                    <a:pt x="17017" y="100609"/>
                  </a:lnTo>
                  <a:lnTo>
                    <a:pt x="0" y="118808"/>
                  </a:lnTo>
                  <a:lnTo>
                    <a:pt x="27812" y="144780"/>
                  </a:lnTo>
                  <a:lnTo>
                    <a:pt x="42163" y="129260"/>
                  </a:lnTo>
                  <a:lnTo>
                    <a:pt x="57785" y="115404"/>
                  </a:lnTo>
                  <a:lnTo>
                    <a:pt x="91566" y="93116"/>
                  </a:lnTo>
                  <a:lnTo>
                    <a:pt x="128015" y="77965"/>
                  </a:lnTo>
                  <a:lnTo>
                    <a:pt x="166115" y="70040"/>
                  </a:lnTo>
                  <a:lnTo>
                    <a:pt x="185165" y="68821"/>
                  </a:lnTo>
                  <a:lnTo>
                    <a:pt x="201601" y="68821"/>
                  </a:lnTo>
                  <a:lnTo>
                    <a:pt x="201167" y="68681"/>
                  </a:lnTo>
                  <a:lnTo>
                    <a:pt x="211426" y="68681"/>
                  </a:lnTo>
                  <a:lnTo>
                    <a:pt x="225795" y="36601"/>
                  </a:lnTo>
                  <a:lnTo>
                    <a:pt x="211074" y="31877"/>
                  </a:lnTo>
                  <a:lnTo>
                    <a:pt x="209423" y="31572"/>
                  </a:lnTo>
                  <a:lnTo>
                    <a:pt x="186562" y="30746"/>
                  </a:lnTo>
                  <a:close/>
                </a:path>
                <a:path w="323214" h="144779">
                  <a:moveTo>
                    <a:pt x="210132" y="71569"/>
                  </a:moveTo>
                  <a:lnTo>
                    <a:pt x="195452" y="104343"/>
                  </a:lnTo>
                  <a:lnTo>
                    <a:pt x="323214" y="98831"/>
                  </a:lnTo>
                  <a:lnTo>
                    <a:pt x="306212" y="78092"/>
                  </a:lnTo>
                  <a:lnTo>
                    <a:pt x="230377" y="78092"/>
                  </a:lnTo>
                  <a:lnTo>
                    <a:pt x="210132" y="71569"/>
                  </a:lnTo>
                  <a:close/>
                </a:path>
                <a:path w="323214" h="144779">
                  <a:moveTo>
                    <a:pt x="225795" y="36601"/>
                  </a:moveTo>
                  <a:lnTo>
                    <a:pt x="210132" y="71569"/>
                  </a:lnTo>
                  <a:lnTo>
                    <a:pt x="230377" y="78092"/>
                  </a:lnTo>
                  <a:lnTo>
                    <a:pt x="242062" y="41821"/>
                  </a:lnTo>
                  <a:lnTo>
                    <a:pt x="225795" y="36601"/>
                  </a:lnTo>
                  <a:close/>
                </a:path>
                <a:path w="323214" h="144779">
                  <a:moveTo>
                    <a:pt x="242188" y="0"/>
                  </a:moveTo>
                  <a:lnTo>
                    <a:pt x="225795" y="36601"/>
                  </a:lnTo>
                  <a:lnTo>
                    <a:pt x="242062" y="41821"/>
                  </a:lnTo>
                  <a:lnTo>
                    <a:pt x="230377" y="78092"/>
                  </a:lnTo>
                  <a:lnTo>
                    <a:pt x="306212" y="78092"/>
                  </a:lnTo>
                  <a:lnTo>
                    <a:pt x="242188" y="0"/>
                  </a:lnTo>
                  <a:close/>
                </a:path>
                <a:path w="323214" h="144779">
                  <a:moveTo>
                    <a:pt x="203678" y="69490"/>
                  </a:moveTo>
                  <a:lnTo>
                    <a:pt x="210132" y="71569"/>
                  </a:lnTo>
                  <a:lnTo>
                    <a:pt x="211022" y="69583"/>
                  </a:lnTo>
                  <a:lnTo>
                    <a:pt x="206248" y="69583"/>
                  </a:lnTo>
                  <a:lnTo>
                    <a:pt x="203678" y="69490"/>
                  </a:lnTo>
                  <a:close/>
                </a:path>
                <a:path w="323214" h="144779">
                  <a:moveTo>
                    <a:pt x="201167" y="68681"/>
                  </a:moveTo>
                  <a:lnTo>
                    <a:pt x="203678" y="69490"/>
                  </a:lnTo>
                  <a:lnTo>
                    <a:pt x="206248" y="69583"/>
                  </a:lnTo>
                  <a:lnTo>
                    <a:pt x="201167" y="68681"/>
                  </a:lnTo>
                  <a:close/>
                </a:path>
                <a:path w="323214" h="144779">
                  <a:moveTo>
                    <a:pt x="211426" y="68681"/>
                  </a:moveTo>
                  <a:lnTo>
                    <a:pt x="201167" y="68681"/>
                  </a:lnTo>
                  <a:lnTo>
                    <a:pt x="206248" y="69583"/>
                  </a:lnTo>
                  <a:lnTo>
                    <a:pt x="211022" y="69583"/>
                  </a:lnTo>
                  <a:lnTo>
                    <a:pt x="211426" y="68681"/>
                  </a:lnTo>
                  <a:close/>
                </a:path>
                <a:path w="323214" h="144779">
                  <a:moveTo>
                    <a:pt x="201601" y="68821"/>
                  </a:moveTo>
                  <a:lnTo>
                    <a:pt x="185165" y="68821"/>
                  </a:lnTo>
                  <a:lnTo>
                    <a:pt x="203678" y="69490"/>
                  </a:lnTo>
                  <a:lnTo>
                    <a:pt x="201601" y="68821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686934" y="6161773"/>
              <a:ext cx="576579" cy="52791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780661" y="6233020"/>
              <a:ext cx="333501" cy="1753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687950" y="6124102"/>
              <a:ext cx="604837" cy="6477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843151" y="3102101"/>
              <a:ext cx="2073910" cy="2999740"/>
            </a:xfrm>
            <a:custGeom>
              <a:avLst/>
              <a:gdLst/>
              <a:ahLst/>
              <a:cxnLst/>
              <a:rect l="l" t="t" r="r" b="b"/>
              <a:pathLst>
                <a:path w="2073910" h="2999740">
                  <a:moveTo>
                    <a:pt x="1884270" y="2924746"/>
                  </a:moveTo>
                  <a:lnTo>
                    <a:pt x="1866519" y="2999181"/>
                  </a:lnTo>
                  <a:lnTo>
                    <a:pt x="2073910" y="2950654"/>
                  </a:lnTo>
                  <a:lnTo>
                    <a:pt x="2048531" y="2929382"/>
                  </a:lnTo>
                  <a:lnTo>
                    <a:pt x="1902333" y="2929382"/>
                  </a:lnTo>
                  <a:lnTo>
                    <a:pt x="1884270" y="2924746"/>
                  </a:lnTo>
                  <a:close/>
                </a:path>
                <a:path w="2073910" h="2999740">
                  <a:moveTo>
                    <a:pt x="1893111" y="2887676"/>
                  </a:moveTo>
                  <a:lnTo>
                    <a:pt x="1884270" y="2924746"/>
                  </a:lnTo>
                  <a:lnTo>
                    <a:pt x="1902333" y="2929382"/>
                  </a:lnTo>
                  <a:lnTo>
                    <a:pt x="1911858" y="2892475"/>
                  </a:lnTo>
                  <a:lnTo>
                    <a:pt x="1893111" y="2887676"/>
                  </a:lnTo>
                  <a:close/>
                </a:path>
                <a:path w="2073910" h="2999740">
                  <a:moveTo>
                    <a:pt x="1910714" y="2813862"/>
                  </a:moveTo>
                  <a:lnTo>
                    <a:pt x="1893111" y="2887676"/>
                  </a:lnTo>
                  <a:lnTo>
                    <a:pt x="1911858" y="2892475"/>
                  </a:lnTo>
                  <a:lnTo>
                    <a:pt x="1902333" y="2929382"/>
                  </a:lnTo>
                  <a:lnTo>
                    <a:pt x="2048531" y="2929382"/>
                  </a:lnTo>
                  <a:lnTo>
                    <a:pt x="1910714" y="2813862"/>
                  </a:lnTo>
                  <a:close/>
                </a:path>
                <a:path w="2073910" h="2999740">
                  <a:moveTo>
                    <a:pt x="30734" y="0"/>
                  </a:moveTo>
                  <a:lnTo>
                    <a:pt x="23494" y="50164"/>
                  </a:lnTo>
                  <a:lnTo>
                    <a:pt x="17144" y="100457"/>
                  </a:lnTo>
                  <a:lnTo>
                    <a:pt x="11937" y="151002"/>
                  </a:lnTo>
                  <a:lnTo>
                    <a:pt x="7619" y="201549"/>
                  </a:lnTo>
                  <a:lnTo>
                    <a:pt x="4191" y="252222"/>
                  </a:lnTo>
                  <a:lnTo>
                    <a:pt x="1905" y="302895"/>
                  </a:lnTo>
                  <a:lnTo>
                    <a:pt x="378" y="354075"/>
                  </a:lnTo>
                  <a:lnTo>
                    <a:pt x="0" y="404749"/>
                  </a:lnTo>
                  <a:lnTo>
                    <a:pt x="2412" y="521716"/>
                  </a:lnTo>
                  <a:lnTo>
                    <a:pt x="10032" y="637540"/>
                  </a:lnTo>
                  <a:lnTo>
                    <a:pt x="22479" y="752094"/>
                  </a:lnTo>
                  <a:lnTo>
                    <a:pt x="39750" y="865251"/>
                  </a:lnTo>
                  <a:lnTo>
                    <a:pt x="61594" y="976884"/>
                  </a:lnTo>
                  <a:lnTo>
                    <a:pt x="88137" y="1086866"/>
                  </a:lnTo>
                  <a:lnTo>
                    <a:pt x="119253" y="1195070"/>
                  </a:lnTo>
                  <a:lnTo>
                    <a:pt x="154686" y="1301369"/>
                  </a:lnTo>
                  <a:lnTo>
                    <a:pt x="194310" y="1405636"/>
                  </a:lnTo>
                  <a:lnTo>
                    <a:pt x="238379" y="1507744"/>
                  </a:lnTo>
                  <a:lnTo>
                    <a:pt x="286257" y="1607693"/>
                  </a:lnTo>
                  <a:lnTo>
                    <a:pt x="338455" y="1705356"/>
                  </a:lnTo>
                  <a:lnTo>
                    <a:pt x="394335" y="1800225"/>
                  </a:lnTo>
                  <a:lnTo>
                    <a:pt x="454151" y="1892808"/>
                  </a:lnTo>
                  <a:lnTo>
                    <a:pt x="517651" y="1982470"/>
                  </a:lnTo>
                  <a:lnTo>
                    <a:pt x="584835" y="2069338"/>
                  </a:lnTo>
                  <a:lnTo>
                    <a:pt x="655447" y="2153031"/>
                  </a:lnTo>
                  <a:lnTo>
                    <a:pt x="729488" y="2233803"/>
                  </a:lnTo>
                  <a:lnTo>
                    <a:pt x="806831" y="2311400"/>
                  </a:lnTo>
                  <a:lnTo>
                    <a:pt x="887476" y="2385441"/>
                  </a:lnTo>
                  <a:lnTo>
                    <a:pt x="971296" y="2456180"/>
                  </a:lnTo>
                  <a:lnTo>
                    <a:pt x="1058037" y="2523197"/>
                  </a:lnTo>
                  <a:lnTo>
                    <a:pt x="1147699" y="2586520"/>
                  </a:lnTo>
                  <a:lnTo>
                    <a:pt x="1240155" y="2646121"/>
                  </a:lnTo>
                  <a:lnTo>
                    <a:pt x="1335532" y="2701671"/>
                  </a:lnTo>
                  <a:lnTo>
                    <a:pt x="1433449" y="2753194"/>
                  </a:lnTo>
                  <a:lnTo>
                    <a:pt x="1533778" y="2800400"/>
                  </a:lnTo>
                  <a:lnTo>
                    <a:pt x="1636776" y="2843390"/>
                  </a:lnTo>
                  <a:lnTo>
                    <a:pt x="1741932" y="2881858"/>
                  </a:lnTo>
                  <a:lnTo>
                    <a:pt x="1849627" y="2915856"/>
                  </a:lnTo>
                  <a:lnTo>
                    <a:pt x="1884270" y="2924746"/>
                  </a:lnTo>
                  <a:lnTo>
                    <a:pt x="1893111" y="2887676"/>
                  </a:lnTo>
                  <a:lnTo>
                    <a:pt x="1859026" y="2878950"/>
                  </a:lnTo>
                  <a:lnTo>
                    <a:pt x="1753362" y="2845523"/>
                  </a:lnTo>
                  <a:lnTo>
                    <a:pt x="1649857" y="2807601"/>
                  </a:lnTo>
                  <a:lnTo>
                    <a:pt x="1548511" y="2765247"/>
                  </a:lnTo>
                  <a:lnTo>
                    <a:pt x="1449704" y="2718727"/>
                  </a:lnTo>
                  <a:lnTo>
                    <a:pt x="1353312" y="2667952"/>
                  </a:lnTo>
                  <a:lnTo>
                    <a:pt x="1259459" y="2613202"/>
                  </a:lnTo>
                  <a:lnTo>
                    <a:pt x="1168273" y="2554490"/>
                  </a:lnTo>
                  <a:lnTo>
                    <a:pt x="1080008" y="2492082"/>
                  </a:lnTo>
                  <a:lnTo>
                    <a:pt x="994537" y="2425954"/>
                  </a:lnTo>
                  <a:lnTo>
                    <a:pt x="912113" y="2356358"/>
                  </a:lnTo>
                  <a:lnTo>
                    <a:pt x="832612" y="2283333"/>
                  </a:lnTo>
                  <a:lnTo>
                    <a:pt x="756412" y="2206879"/>
                  </a:lnTo>
                  <a:lnTo>
                    <a:pt x="683513" y="2127250"/>
                  </a:lnTo>
                  <a:lnTo>
                    <a:pt x="613918" y="2044700"/>
                  </a:lnTo>
                  <a:lnTo>
                    <a:pt x="547878" y="1959229"/>
                  </a:lnTo>
                  <a:lnTo>
                    <a:pt x="485267" y="1870710"/>
                  </a:lnTo>
                  <a:lnTo>
                    <a:pt x="426338" y="1779651"/>
                  </a:lnTo>
                  <a:lnTo>
                    <a:pt x="371221" y="1685925"/>
                  </a:lnTo>
                  <a:lnTo>
                    <a:pt x="319913" y="1589786"/>
                  </a:lnTo>
                  <a:lnTo>
                    <a:pt x="272669" y="1491234"/>
                  </a:lnTo>
                  <a:lnTo>
                    <a:pt x="229362" y="1390523"/>
                  </a:lnTo>
                  <a:lnTo>
                    <a:pt x="190246" y="1287780"/>
                  </a:lnTo>
                  <a:lnTo>
                    <a:pt x="155321" y="1183005"/>
                  </a:lnTo>
                  <a:lnTo>
                    <a:pt x="124713" y="1076325"/>
                  </a:lnTo>
                  <a:lnTo>
                    <a:pt x="98679" y="967994"/>
                  </a:lnTo>
                  <a:lnTo>
                    <a:pt x="77088" y="857885"/>
                  </a:lnTo>
                  <a:lnTo>
                    <a:pt x="60071" y="746379"/>
                  </a:lnTo>
                  <a:lnTo>
                    <a:pt x="47879" y="633476"/>
                  </a:lnTo>
                  <a:lnTo>
                    <a:pt x="40512" y="519175"/>
                  </a:lnTo>
                  <a:lnTo>
                    <a:pt x="37973" y="403987"/>
                  </a:lnTo>
                  <a:lnTo>
                    <a:pt x="38491" y="353695"/>
                  </a:lnTo>
                  <a:lnTo>
                    <a:pt x="39878" y="304038"/>
                  </a:lnTo>
                  <a:lnTo>
                    <a:pt x="42291" y="254000"/>
                  </a:lnTo>
                  <a:lnTo>
                    <a:pt x="45593" y="204088"/>
                  </a:lnTo>
                  <a:lnTo>
                    <a:pt x="49911" y="154177"/>
                  </a:lnTo>
                  <a:lnTo>
                    <a:pt x="55118" y="104521"/>
                  </a:lnTo>
                  <a:lnTo>
                    <a:pt x="61341" y="54863"/>
                  </a:lnTo>
                  <a:lnTo>
                    <a:pt x="68453" y="5334"/>
                  </a:lnTo>
                  <a:lnTo>
                    <a:pt x="30734" y="0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708400" y="6090765"/>
              <a:ext cx="604837" cy="64928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356100" y="6324130"/>
              <a:ext cx="287655" cy="114300"/>
            </a:xfrm>
            <a:custGeom>
              <a:avLst/>
              <a:gdLst/>
              <a:ahLst/>
              <a:cxnLst/>
              <a:rect l="l" t="t" r="r" b="b"/>
              <a:pathLst>
                <a:path w="287654" h="114300">
                  <a:moveTo>
                    <a:pt x="172974" y="0"/>
                  </a:moveTo>
                  <a:lnTo>
                    <a:pt x="172974" y="114299"/>
                  </a:lnTo>
                  <a:lnTo>
                    <a:pt x="249174" y="76199"/>
                  </a:lnTo>
                  <a:lnTo>
                    <a:pt x="192024" y="76199"/>
                  </a:lnTo>
                  <a:lnTo>
                    <a:pt x="192024" y="38099"/>
                  </a:lnTo>
                  <a:lnTo>
                    <a:pt x="249174" y="38099"/>
                  </a:lnTo>
                  <a:lnTo>
                    <a:pt x="172974" y="0"/>
                  </a:lnTo>
                  <a:close/>
                </a:path>
                <a:path w="287654" h="114300">
                  <a:moveTo>
                    <a:pt x="172974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172974" y="76199"/>
                  </a:lnTo>
                  <a:lnTo>
                    <a:pt x="172974" y="38099"/>
                  </a:lnTo>
                  <a:close/>
                </a:path>
                <a:path w="287654" h="114300">
                  <a:moveTo>
                    <a:pt x="249174" y="38099"/>
                  </a:moveTo>
                  <a:lnTo>
                    <a:pt x="192024" y="38099"/>
                  </a:lnTo>
                  <a:lnTo>
                    <a:pt x="192024" y="76199"/>
                  </a:lnTo>
                  <a:lnTo>
                    <a:pt x="249174" y="76199"/>
                  </a:lnTo>
                  <a:lnTo>
                    <a:pt x="287274" y="57149"/>
                  </a:lnTo>
                  <a:lnTo>
                    <a:pt x="249174" y="38099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386581" y="3140964"/>
              <a:ext cx="504190" cy="497205"/>
            </a:xfrm>
            <a:custGeom>
              <a:avLst/>
              <a:gdLst/>
              <a:ahLst/>
              <a:cxnLst/>
              <a:rect l="l" t="t" r="r" b="b"/>
              <a:pathLst>
                <a:path w="504189" h="497204">
                  <a:moveTo>
                    <a:pt x="251967" y="0"/>
                  </a:moveTo>
                  <a:lnTo>
                    <a:pt x="206667" y="4003"/>
                  </a:lnTo>
                  <a:lnTo>
                    <a:pt x="164034" y="15545"/>
                  </a:lnTo>
                  <a:lnTo>
                    <a:pt x="124779" y="33923"/>
                  </a:lnTo>
                  <a:lnTo>
                    <a:pt x="89614" y="58434"/>
                  </a:lnTo>
                  <a:lnTo>
                    <a:pt x="59248" y="88377"/>
                  </a:lnTo>
                  <a:lnTo>
                    <a:pt x="34393" y="123048"/>
                  </a:lnTo>
                  <a:lnTo>
                    <a:pt x="15759" y="161746"/>
                  </a:lnTo>
                  <a:lnTo>
                    <a:pt x="4058" y="203768"/>
                  </a:lnTo>
                  <a:lnTo>
                    <a:pt x="0" y="248412"/>
                  </a:lnTo>
                  <a:lnTo>
                    <a:pt x="4058" y="293055"/>
                  </a:lnTo>
                  <a:lnTo>
                    <a:pt x="15759" y="335077"/>
                  </a:lnTo>
                  <a:lnTo>
                    <a:pt x="34393" y="373775"/>
                  </a:lnTo>
                  <a:lnTo>
                    <a:pt x="59248" y="408446"/>
                  </a:lnTo>
                  <a:lnTo>
                    <a:pt x="89614" y="438389"/>
                  </a:lnTo>
                  <a:lnTo>
                    <a:pt x="124779" y="462900"/>
                  </a:lnTo>
                  <a:lnTo>
                    <a:pt x="164034" y="481278"/>
                  </a:lnTo>
                  <a:lnTo>
                    <a:pt x="206667" y="492820"/>
                  </a:lnTo>
                  <a:lnTo>
                    <a:pt x="251967" y="496824"/>
                  </a:lnTo>
                  <a:lnTo>
                    <a:pt x="297272" y="492820"/>
                  </a:lnTo>
                  <a:lnTo>
                    <a:pt x="339917" y="481278"/>
                  </a:lnTo>
                  <a:lnTo>
                    <a:pt x="379189" y="462900"/>
                  </a:lnTo>
                  <a:lnTo>
                    <a:pt x="414374" y="438389"/>
                  </a:lnTo>
                  <a:lnTo>
                    <a:pt x="444761" y="408446"/>
                  </a:lnTo>
                  <a:lnTo>
                    <a:pt x="469636" y="373775"/>
                  </a:lnTo>
                  <a:lnTo>
                    <a:pt x="488287" y="335077"/>
                  </a:lnTo>
                  <a:lnTo>
                    <a:pt x="500000" y="293055"/>
                  </a:lnTo>
                  <a:lnTo>
                    <a:pt x="504063" y="248412"/>
                  </a:lnTo>
                  <a:lnTo>
                    <a:pt x="500000" y="203768"/>
                  </a:lnTo>
                  <a:lnTo>
                    <a:pt x="488287" y="161746"/>
                  </a:lnTo>
                  <a:lnTo>
                    <a:pt x="469636" y="123048"/>
                  </a:lnTo>
                  <a:lnTo>
                    <a:pt x="444761" y="88377"/>
                  </a:lnTo>
                  <a:lnTo>
                    <a:pt x="414374" y="58434"/>
                  </a:lnTo>
                  <a:lnTo>
                    <a:pt x="379189" y="33923"/>
                  </a:lnTo>
                  <a:lnTo>
                    <a:pt x="339917" y="15545"/>
                  </a:lnTo>
                  <a:lnTo>
                    <a:pt x="297272" y="4003"/>
                  </a:lnTo>
                  <a:lnTo>
                    <a:pt x="25196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518916" y="3276473"/>
              <a:ext cx="239395" cy="7721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386581" y="3140964"/>
              <a:ext cx="504190" cy="497205"/>
            </a:xfrm>
            <a:custGeom>
              <a:avLst/>
              <a:gdLst/>
              <a:ahLst/>
              <a:cxnLst/>
              <a:rect l="l" t="t" r="r" b="b"/>
              <a:pathLst>
                <a:path w="504189" h="497204">
                  <a:moveTo>
                    <a:pt x="115315" y="356743"/>
                  </a:moveTo>
                  <a:lnTo>
                    <a:pt x="160888" y="382407"/>
                  </a:lnTo>
                  <a:lnTo>
                    <a:pt x="206422" y="397806"/>
                  </a:lnTo>
                  <a:lnTo>
                    <a:pt x="251920" y="402939"/>
                  </a:lnTo>
                  <a:lnTo>
                    <a:pt x="297386" y="397806"/>
                  </a:lnTo>
                  <a:lnTo>
                    <a:pt x="342825" y="382407"/>
                  </a:lnTo>
                  <a:lnTo>
                    <a:pt x="388238" y="356743"/>
                  </a:lnTo>
                </a:path>
                <a:path w="504189" h="497204">
                  <a:moveTo>
                    <a:pt x="0" y="248412"/>
                  </a:moveTo>
                  <a:lnTo>
                    <a:pt x="4058" y="203768"/>
                  </a:lnTo>
                  <a:lnTo>
                    <a:pt x="15759" y="161746"/>
                  </a:lnTo>
                  <a:lnTo>
                    <a:pt x="34393" y="123048"/>
                  </a:lnTo>
                  <a:lnTo>
                    <a:pt x="59248" y="88377"/>
                  </a:lnTo>
                  <a:lnTo>
                    <a:pt x="89614" y="58434"/>
                  </a:lnTo>
                  <a:lnTo>
                    <a:pt x="124779" y="33923"/>
                  </a:lnTo>
                  <a:lnTo>
                    <a:pt x="164034" y="15545"/>
                  </a:lnTo>
                  <a:lnTo>
                    <a:pt x="206667" y="4003"/>
                  </a:lnTo>
                  <a:lnTo>
                    <a:pt x="251967" y="0"/>
                  </a:lnTo>
                  <a:lnTo>
                    <a:pt x="297272" y="4003"/>
                  </a:lnTo>
                  <a:lnTo>
                    <a:pt x="339917" y="15545"/>
                  </a:lnTo>
                  <a:lnTo>
                    <a:pt x="379189" y="33923"/>
                  </a:lnTo>
                  <a:lnTo>
                    <a:pt x="414374" y="58434"/>
                  </a:lnTo>
                  <a:lnTo>
                    <a:pt x="444761" y="88377"/>
                  </a:lnTo>
                  <a:lnTo>
                    <a:pt x="469636" y="123048"/>
                  </a:lnTo>
                  <a:lnTo>
                    <a:pt x="488287" y="161746"/>
                  </a:lnTo>
                  <a:lnTo>
                    <a:pt x="500000" y="203768"/>
                  </a:lnTo>
                  <a:lnTo>
                    <a:pt x="504063" y="248412"/>
                  </a:lnTo>
                  <a:lnTo>
                    <a:pt x="500000" y="293055"/>
                  </a:lnTo>
                  <a:lnTo>
                    <a:pt x="488287" y="335077"/>
                  </a:lnTo>
                  <a:lnTo>
                    <a:pt x="469636" y="373775"/>
                  </a:lnTo>
                  <a:lnTo>
                    <a:pt x="444761" y="408446"/>
                  </a:lnTo>
                  <a:lnTo>
                    <a:pt x="414374" y="438389"/>
                  </a:lnTo>
                  <a:lnTo>
                    <a:pt x="379189" y="462900"/>
                  </a:lnTo>
                  <a:lnTo>
                    <a:pt x="339917" y="481278"/>
                  </a:lnTo>
                  <a:lnTo>
                    <a:pt x="297272" y="492820"/>
                  </a:lnTo>
                  <a:lnTo>
                    <a:pt x="251967" y="496824"/>
                  </a:lnTo>
                  <a:lnTo>
                    <a:pt x="206667" y="492820"/>
                  </a:lnTo>
                  <a:lnTo>
                    <a:pt x="164034" y="481278"/>
                  </a:lnTo>
                  <a:lnTo>
                    <a:pt x="124779" y="462900"/>
                  </a:lnTo>
                  <a:lnTo>
                    <a:pt x="89614" y="438389"/>
                  </a:lnTo>
                  <a:lnTo>
                    <a:pt x="59248" y="408446"/>
                  </a:lnTo>
                  <a:lnTo>
                    <a:pt x="34393" y="373775"/>
                  </a:lnTo>
                  <a:lnTo>
                    <a:pt x="15759" y="335077"/>
                  </a:lnTo>
                  <a:lnTo>
                    <a:pt x="4058" y="293055"/>
                  </a:lnTo>
                  <a:lnTo>
                    <a:pt x="0" y="248412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918712" y="2891536"/>
              <a:ext cx="1362075" cy="175895"/>
            </a:xfrm>
            <a:custGeom>
              <a:avLst/>
              <a:gdLst/>
              <a:ahLst/>
              <a:cxnLst/>
              <a:rect l="l" t="t" r="r" b="b"/>
              <a:pathLst>
                <a:path w="1362075" h="175894">
                  <a:moveTo>
                    <a:pt x="705738" y="0"/>
                  </a:moveTo>
                  <a:lnTo>
                    <a:pt x="661924" y="508"/>
                  </a:lnTo>
                  <a:lnTo>
                    <a:pt x="618109" y="1904"/>
                  </a:lnTo>
                  <a:lnTo>
                    <a:pt x="574039" y="4317"/>
                  </a:lnTo>
                  <a:lnTo>
                    <a:pt x="529971" y="7874"/>
                  </a:lnTo>
                  <a:lnTo>
                    <a:pt x="485775" y="12318"/>
                  </a:lnTo>
                  <a:lnTo>
                    <a:pt x="441451" y="17779"/>
                  </a:lnTo>
                  <a:lnTo>
                    <a:pt x="397128" y="24256"/>
                  </a:lnTo>
                  <a:lnTo>
                    <a:pt x="352805" y="31750"/>
                  </a:lnTo>
                  <a:lnTo>
                    <a:pt x="308483" y="40259"/>
                  </a:lnTo>
                  <a:lnTo>
                    <a:pt x="264033" y="49784"/>
                  </a:lnTo>
                  <a:lnTo>
                    <a:pt x="219837" y="60198"/>
                  </a:lnTo>
                  <a:lnTo>
                    <a:pt x="175513" y="71754"/>
                  </a:lnTo>
                  <a:lnTo>
                    <a:pt x="131317" y="84327"/>
                  </a:lnTo>
                  <a:lnTo>
                    <a:pt x="87249" y="97789"/>
                  </a:lnTo>
                  <a:lnTo>
                    <a:pt x="43307" y="112267"/>
                  </a:lnTo>
                  <a:lnTo>
                    <a:pt x="0" y="127508"/>
                  </a:lnTo>
                  <a:lnTo>
                    <a:pt x="16890" y="175513"/>
                  </a:lnTo>
                  <a:lnTo>
                    <a:pt x="60198" y="160147"/>
                  </a:lnTo>
                  <a:lnTo>
                    <a:pt x="103124" y="146050"/>
                  </a:lnTo>
                  <a:lnTo>
                    <a:pt x="146176" y="132841"/>
                  </a:lnTo>
                  <a:lnTo>
                    <a:pt x="189357" y="120650"/>
                  </a:lnTo>
                  <a:lnTo>
                    <a:pt x="232537" y="109474"/>
                  </a:lnTo>
                  <a:lnTo>
                    <a:pt x="275716" y="99187"/>
                  </a:lnTo>
                  <a:lnTo>
                    <a:pt x="319024" y="89915"/>
                  </a:lnTo>
                  <a:lnTo>
                    <a:pt x="362330" y="81661"/>
                  </a:lnTo>
                  <a:lnTo>
                    <a:pt x="405638" y="74294"/>
                  </a:lnTo>
                  <a:lnTo>
                    <a:pt x="448690" y="68072"/>
                  </a:lnTo>
                  <a:lnTo>
                    <a:pt x="491871" y="62864"/>
                  </a:lnTo>
                  <a:lnTo>
                    <a:pt x="535051" y="58419"/>
                  </a:lnTo>
                  <a:lnTo>
                    <a:pt x="577976" y="54990"/>
                  </a:lnTo>
                  <a:lnTo>
                    <a:pt x="620902" y="52704"/>
                  </a:lnTo>
                  <a:lnTo>
                    <a:pt x="663701" y="51308"/>
                  </a:lnTo>
                  <a:lnTo>
                    <a:pt x="706374" y="50800"/>
                  </a:lnTo>
                  <a:lnTo>
                    <a:pt x="1131697" y="50800"/>
                  </a:lnTo>
                  <a:lnTo>
                    <a:pt x="1090422" y="41148"/>
                  </a:lnTo>
                  <a:lnTo>
                    <a:pt x="1048639" y="32512"/>
                  </a:lnTo>
                  <a:lnTo>
                    <a:pt x="1006728" y="25018"/>
                  </a:lnTo>
                  <a:lnTo>
                    <a:pt x="964438" y="18414"/>
                  </a:lnTo>
                  <a:lnTo>
                    <a:pt x="922020" y="12826"/>
                  </a:lnTo>
                  <a:lnTo>
                    <a:pt x="879093" y="8127"/>
                  </a:lnTo>
                  <a:lnTo>
                    <a:pt x="836167" y="4699"/>
                  </a:lnTo>
                  <a:lnTo>
                    <a:pt x="792861" y="2159"/>
                  </a:lnTo>
                  <a:lnTo>
                    <a:pt x="749426" y="635"/>
                  </a:lnTo>
                  <a:lnTo>
                    <a:pt x="705738" y="0"/>
                  </a:lnTo>
                  <a:close/>
                </a:path>
                <a:path w="1362075" h="175894">
                  <a:moveTo>
                    <a:pt x="1209858" y="125492"/>
                  </a:moveTo>
                  <a:lnTo>
                    <a:pt x="1192657" y="172974"/>
                  </a:lnTo>
                  <a:lnTo>
                    <a:pt x="1361948" y="153162"/>
                  </a:lnTo>
                  <a:lnTo>
                    <a:pt x="1343736" y="133985"/>
                  </a:lnTo>
                  <a:lnTo>
                    <a:pt x="1234186" y="133985"/>
                  </a:lnTo>
                  <a:lnTo>
                    <a:pt x="1209858" y="125492"/>
                  </a:lnTo>
                  <a:close/>
                </a:path>
                <a:path w="1362075" h="175894">
                  <a:moveTo>
                    <a:pt x="1227130" y="77814"/>
                  </a:moveTo>
                  <a:lnTo>
                    <a:pt x="1209858" y="125492"/>
                  </a:lnTo>
                  <a:lnTo>
                    <a:pt x="1234186" y="133985"/>
                  </a:lnTo>
                  <a:lnTo>
                    <a:pt x="1250823" y="85978"/>
                  </a:lnTo>
                  <a:lnTo>
                    <a:pt x="1227130" y="77814"/>
                  </a:lnTo>
                  <a:close/>
                </a:path>
                <a:path w="1362075" h="175894">
                  <a:moveTo>
                    <a:pt x="1244600" y="29590"/>
                  </a:moveTo>
                  <a:lnTo>
                    <a:pt x="1227130" y="77814"/>
                  </a:lnTo>
                  <a:lnTo>
                    <a:pt x="1250823" y="85978"/>
                  </a:lnTo>
                  <a:lnTo>
                    <a:pt x="1234186" y="133985"/>
                  </a:lnTo>
                  <a:lnTo>
                    <a:pt x="1343736" y="133985"/>
                  </a:lnTo>
                  <a:lnTo>
                    <a:pt x="1244600" y="29590"/>
                  </a:lnTo>
                  <a:close/>
                </a:path>
                <a:path w="1362075" h="175894">
                  <a:moveTo>
                    <a:pt x="1131697" y="50800"/>
                  </a:moveTo>
                  <a:lnTo>
                    <a:pt x="706374" y="50800"/>
                  </a:lnTo>
                  <a:lnTo>
                    <a:pt x="748791" y="51308"/>
                  </a:lnTo>
                  <a:lnTo>
                    <a:pt x="791083" y="52831"/>
                  </a:lnTo>
                  <a:lnTo>
                    <a:pt x="833120" y="55372"/>
                  </a:lnTo>
                  <a:lnTo>
                    <a:pt x="875029" y="58800"/>
                  </a:lnTo>
                  <a:lnTo>
                    <a:pt x="916432" y="63373"/>
                  </a:lnTo>
                  <a:lnTo>
                    <a:pt x="957834" y="68834"/>
                  </a:lnTo>
                  <a:lnTo>
                    <a:pt x="998982" y="75184"/>
                  </a:lnTo>
                  <a:lnTo>
                    <a:pt x="1039749" y="82550"/>
                  </a:lnTo>
                  <a:lnTo>
                    <a:pt x="1080135" y="90804"/>
                  </a:lnTo>
                  <a:lnTo>
                    <a:pt x="1120139" y="100202"/>
                  </a:lnTo>
                  <a:lnTo>
                    <a:pt x="1159764" y="110616"/>
                  </a:lnTo>
                  <a:lnTo>
                    <a:pt x="1199261" y="121792"/>
                  </a:lnTo>
                  <a:lnTo>
                    <a:pt x="1209858" y="125492"/>
                  </a:lnTo>
                  <a:lnTo>
                    <a:pt x="1227130" y="77814"/>
                  </a:lnTo>
                  <a:lnTo>
                    <a:pt x="1213230" y="73025"/>
                  </a:lnTo>
                  <a:lnTo>
                    <a:pt x="1172590" y="61340"/>
                  </a:lnTo>
                  <a:lnTo>
                    <a:pt x="1131697" y="50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67050" y="4368990"/>
              <a:ext cx="1089025" cy="89058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357625" y="4600828"/>
              <a:ext cx="504825" cy="50482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3094482" y="4359655"/>
            <a:ext cx="200025" cy="87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00" spc="-30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dirty="0" sz="400" spc="-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00" spc="5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717292" y="1383919"/>
            <a:ext cx="3292475" cy="3892550"/>
            <a:chOff x="2717292" y="1383919"/>
            <a:chExt cx="3292475" cy="3892550"/>
          </a:xfrm>
        </p:grpSpPr>
        <p:sp>
          <p:nvSpPr>
            <p:cNvPr id="47" name="object 47"/>
            <p:cNvSpPr/>
            <p:nvPr/>
          </p:nvSpPr>
          <p:spPr>
            <a:xfrm>
              <a:off x="3601847" y="1813560"/>
              <a:ext cx="783094" cy="60642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638550" y="1675384"/>
              <a:ext cx="1149299" cy="10160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804410" y="1919097"/>
              <a:ext cx="956944" cy="801370"/>
            </a:xfrm>
            <a:custGeom>
              <a:avLst/>
              <a:gdLst/>
              <a:ahLst/>
              <a:cxnLst/>
              <a:rect l="l" t="t" r="r" b="b"/>
              <a:pathLst>
                <a:path w="956945" h="801369">
                  <a:moveTo>
                    <a:pt x="856001" y="684153"/>
                  </a:moveTo>
                  <a:lnTo>
                    <a:pt x="812673" y="710311"/>
                  </a:lnTo>
                  <a:lnTo>
                    <a:pt x="956690" y="801369"/>
                  </a:lnTo>
                  <a:lnTo>
                    <a:pt x="949068" y="706119"/>
                  </a:lnTo>
                  <a:lnTo>
                    <a:pt x="869441" y="706119"/>
                  </a:lnTo>
                  <a:lnTo>
                    <a:pt x="856001" y="684153"/>
                  </a:lnTo>
                  <a:close/>
                </a:path>
                <a:path w="956945" h="801369">
                  <a:moveTo>
                    <a:pt x="899360" y="657977"/>
                  </a:moveTo>
                  <a:lnTo>
                    <a:pt x="856001" y="684153"/>
                  </a:lnTo>
                  <a:lnTo>
                    <a:pt x="869441" y="706119"/>
                  </a:lnTo>
                  <a:lnTo>
                    <a:pt x="912622" y="679323"/>
                  </a:lnTo>
                  <a:lnTo>
                    <a:pt x="899360" y="657977"/>
                  </a:lnTo>
                  <a:close/>
                </a:path>
                <a:path w="956945" h="801369">
                  <a:moveTo>
                    <a:pt x="943101" y="631570"/>
                  </a:moveTo>
                  <a:lnTo>
                    <a:pt x="899360" y="657977"/>
                  </a:lnTo>
                  <a:lnTo>
                    <a:pt x="912622" y="679323"/>
                  </a:lnTo>
                  <a:lnTo>
                    <a:pt x="869441" y="706119"/>
                  </a:lnTo>
                  <a:lnTo>
                    <a:pt x="949068" y="706119"/>
                  </a:lnTo>
                  <a:lnTo>
                    <a:pt x="943101" y="631570"/>
                  </a:lnTo>
                  <a:close/>
                </a:path>
                <a:path w="956945" h="801369">
                  <a:moveTo>
                    <a:pt x="14859" y="0"/>
                  </a:moveTo>
                  <a:lnTo>
                    <a:pt x="0" y="48513"/>
                  </a:lnTo>
                  <a:lnTo>
                    <a:pt x="37464" y="60070"/>
                  </a:lnTo>
                  <a:lnTo>
                    <a:pt x="74040" y="72389"/>
                  </a:lnTo>
                  <a:lnTo>
                    <a:pt x="110109" y="85598"/>
                  </a:lnTo>
                  <a:lnTo>
                    <a:pt x="145795" y="99694"/>
                  </a:lnTo>
                  <a:lnTo>
                    <a:pt x="181228" y="114680"/>
                  </a:lnTo>
                  <a:lnTo>
                    <a:pt x="216153" y="130428"/>
                  </a:lnTo>
                  <a:lnTo>
                    <a:pt x="250698" y="147192"/>
                  </a:lnTo>
                  <a:lnTo>
                    <a:pt x="284861" y="164718"/>
                  </a:lnTo>
                  <a:lnTo>
                    <a:pt x="318262" y="183133"/>
                  </a:lnTo>
                  <a:lnTo>
                    <a:pt x="351536" y="202437"/>
                  </a:lnTo>
                  <a:lnTo>
                    <a:pt x="384175" y="222376"/>
                  </a:lnTo>
                  <a:lnTo>
                    <a:pt x="416305" y="243204"/>
                  </a:lnTo>
                  <a:lnTo>
                    <a:pt x="447928" y="264922"/>
                  </a:lnTo>
                  <a:lnTo>
                    <a:pt x="479170" y="287400"/>
                  </a:lnTo>
                  <a:lnTo>
                    <a:pt x="509650" y="310641"/>
                  </a:lnTo>
                  <a:lnTo>
                    <a:pt x="539750" y="334644"/>
                  </a:lnTo>
                  <a:lnTo>
                    <a:pt x="569213" y="359410"/>
                  </a:lnTo>
                  <a:lnTo>
                    <a:pt x="598169" y="384937"/>
                  </a:lnTo>
                  <a:lnTo>
                    <a:pt x="626490" y="411099"/>
                  </a:lnTo>
                  <a:lnTo>
                    <a:pt x="654050" y="438023"/>
                  </a:lnTo>
                  <a:lnTo>
                    <a:pt x="681227" y="465708"/>
                  </a:lnTo>
                  <a:lnTo>
                    <a:pt x="707643" y="494029"/>
                  </a:lnTo>
                  <a:lnTo>
                    <a:pt x="733551" y="523113"/>
                  </a:lnTo>
                  <a:lnTo>
                    <a:pt x="758570" y="552830"/>
                  </a:lnTo>
                  <a:lnTo>
                    <a:pt x="783179" y="583311"/>
                  </a:lnTo>
                  <a:lnTo>
                    <a:pt x="806957" y="614299"/>
                  </a:lnTo>
                  <a:lnTo>
                    <a:pt x="829944" y="645922"/>
                  </a:lnTo>
                  <a:lnTo>
                    <a:pt x="852424" y="678306"/>
                  </a:lnTo>
                  <a:lnTo>
                    <a:pt x="856001" y="684153"/>
                  </a:lnTo>
                  <a:lnTo>
                    <a:pt x="899360" y="657977"/>
                  </a:lnTo>
                  <a:lnTo>
                    <a:pt x="870965" y="616076"/>
                  </a:lnTo>
                  <a:lnTo>
                    <a:pt x="847118" y="583183"/>
                  </a:lnTo>
                  <a:lnTo>
                    <a:pt x="822578" y="551433"/>
                  </a:lnTo>
                  <a:lnTo>
                    <a:pt x="797432" y="520064"/>
                  </a:lnTo>
                  <a:lnTo>
                    <a:pt x="771398" y="489330"/>
                  </a:lnTo>
                  <a:lnTo>
                    <a:pt x="744727" y="459358"/>
                  </a:lnTo>
                  <a:lnTo>
                    <a:pt x="717423" y="430149"/>
                  </a:lnTo>
                  <a:lnTo>
                    <a:pt x="689482" y="401700"/>
                  </a:lnTo>
                  <a:lnTo>
                    <a:pt x="660907" y="373761"/>
                  </a:lnTo>
                  <a:lnTo>
                    <a:pt x="631698" y="346837"/>
                  </a:lnTo>
                  <a:lnTo>
                    <a:pt x="601852" y="320548"/>
                  </a:lnTo>
                  <a:lnTo>
                    <a:pt x="571373" y="294893"/>
                  </a:lnTo>
                  <a:lnTo>
                    <a:pt x="540385" y="270255"/>
                  </a:lnTo>
                  <a:lnTo>
                    <a:pt x="508762" y="246125"/>
                  </a:lnTo>
                  <a:lnTo>
                    <a:pt x="476757" y="223138"/>
                  </a:lnTo>
                  <a:lnTo>
                    <a:pt x="443991" y="200660"/>
                  </a:lnTo>
                  <a:lnTo>
                    <a:pt x="410717" y="179069"/>
                  </a:lnTo>
                  <a:lnTo>
                    <a:pt x="376936" y="158368"/>
                  </a:lnTo>
                  <a:lnTo>
                    <a:pt x="342773" y="138683"/>
                  </a:lnTo>
                  <a:lnTo>
                    <a:pt x="307975" y="119506"/>
                  </a:lnTo>
                  <a:lnTo>
                    <a:pt x="272795" y="101473"/>
                  </a:lnTo>
                  <a:lnTo>
                    <a:pt x="237236" y="84200"/>
                  </a:lnTo>
                  <a:lnTo>
                    <a:pt x="201040" y="67817"/>
                  </a:lnTo>
                  <a:lnTo>
                    <a:pt x="164464" y="52324"/>
                  </a:lnTo>
                  <a:lnTo>
                    <a:pt x="127635" y="37845"/>
                  </a:lnTo>
                  <a:lnTo>
                    <a:pt x="90169" y="24256"/>
                  </a:lnTo>
                  <a:lnTo>
                    <a:pt x="52450" y="11556"/>
                  </a:lnTo>
                  <a:lnTo>
                    <a:pt x="14859" y="0"/>
                  </a:lnTo>
                  <a:close/>
                </a:path>
              </a:pathLst>
            </a:custGeom>
            <a:solidFill>
              <a:srgbClr val="99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717292" y="1571625"/>
              <a:ext cx="969518" cy="27691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275201" y="3835019"/>
              <a:ext cx="1693545" cy="1441450"/>
            </a:xfrm>
            <a:custGeom>
              <a:avLst/>
              <a:gdLst/>
              <a:ahLst/>
              <a:cxnLst/>
              <a:rect l="l" t="t" r="r" b="b"/>
              <a:pathLst>
                <a:path w="1693545" h="1441450">
                  <a:moveTo>
                    <a:pt x="154050" y="1289049"/>
                  </a:moveTo>
                  <a:lnTo>
                    <a:pt x="0" y="1361820"/>
                  </a:lnTo>
                  <a:lnTo>
                    <a:pt x="150622" y="1441449"/>
                  </a:lnTo>
                  <a:lnTo>
                    <a:pt x="151779" y="1390014"/>
                  </a:lnTo>
                  <a:lnTo>
                    <a:pt x="127126" y="1390014"/>
                  </a:lnTo>
                  <a:lnTo>
                    <a:pt x="126746" y="1339214"/>
                  </a:lnTo>
                  <a:lnTo>
                    <a:pt x="152926" y="1339026"/>
                  </a:lnTo>
                  <a:lnTo>
                    <a:pt x="154050" y="1289049"/>
                  </a:lnTo>
                  <a:close/>
                </a:path>
                <a:path w="1693545" h="1441450">
                  <a:moveTo>
                    <a:pt x="152926" y="1339026"/>
                  </a:moveTo>
                  <a:lnTo>
                    <a:pt x="126746" y="1339214"/>
                  </a:lnTo>
                  <a:lnTo>
                    <a:pt x="127126" y="1390014"/>
                  </a:lnTo>
                  <a:lnTo>
                    <a:pt x="151784" y="1389789"/>
                  </a:lnTo>
                  <a:lnTo>
                    <a:pt x="152926" y="1339026"/>
                  </a:lnTo>
                  <a:close/>
                </a:path>
                <a:path w="1693545" h="1441450">
                  <a:moveTo>
                    <a:pt x="151784" y="1389789"/>
                  </a:moveTo>
                  <a:lnTo>
                    <a:pt x="127126" y="1390014"/>
                  </a:lnTo>
                  <a:lnTo>
                    <a:pt x="151779" y="1390014"/>
                  </a:lnTo>
                  <a:lnTo>
                    <a:pt x="151784" y="1389789"/>
                  </a:lnTo>
                  <a:close/>
                </a:path>
                <a:path w="1693545" h="1441450">
                  <a:moveTo>
                    <a:pt x="1643379" y="0"/>
                  </a:moveTo>
                  <a:lnTo>
                    <a:pt x="1629283" y="72770"/>
                  </a:lnTo>
                  <a:lnTo>
                    <a:pt x="1612264" y="143636"/>
                  </a:lnTo>
                  <a:lnTo>
                    <a:pt x="1592452" y="212978"/>
                  </a:lnTo>
                  <a:lnTo>
                    <a:pt x="1569847" y="281050"/>
                  </a:lnTo>
                  <a:lnTo>
                    <a:pt x="1544574" y="347471"/>
                  </a:lnTo>
                  <a:lnTo>
                    <a:pt x="1516634" y="412495"/>
                  </a:lnTo>
                  <a:lnTo>
                    <a:pt x="1486027" y="475868"/>
                  </a:lnTo>
                  <a:lnTo>
                    <a:pt x="1453134" y="537463"/>
                  </a:lnTo>
                  <a:lnTo>
                    <a:pt x="1417701" y="597280"/>
                  </a:lnTo>
                  <a:lnTo>
                    <a:pt x="1379982" y="655446"/>
                  </a:lnTo>
                  <a:lnTo>
                    <a:pt x="1339977" y="711580"/>
                  </a:lnTo>
                  <a:lnTo>
                    <a:pt x="1297686" y="765936"/>
                  </a:lnTo>
                  <a:lnTo>
                    <a:pt x="1253363" y="818133"/>
                  </a:lnTo>
                  <a:lnTo>
                    <a:pt x="1207008" y="868171"/>
                  </a:lnTo>
                  <a:lnTo>
                    <a:pt x="1158748" y="916177"/>
                  </a:lnTo>
                  <a:lnTo>
                    <a:pt x="1108710" y="961770"/>
                  </a:lnTo>
                  <a:lnTo>
                    <a:pt x="1056766" y="1005077"/>
                  </a:lnTo>
                  <a:lnTo>
                    <a:pt x="1003046" y="1046352"/>
                  </a:lnTo>
                  <a:lnTo>
                    <a:pt x="947547" y="1085087"/>
                  </a:lnTo>
                  <a:lnTo>
                    <a:pt x="890651" y="1121282"/>
                  </a:lnTo>
                  <a:lnTo>
                    <a:pt x="832103" y="1154937"/>
                  </a:lnTo>
                  <a:lnTo>
                    <a:pt x="772160" y="1186179"/>
                  </a:lnTo>
                  <a:lnTo>
                    <a:pt x="710691" y="1214627"/>
                  </a:lnTo>
                  <a:lnTo>
                    <a:pt x="648208" y="1240408"/>
                  </a:lnTo>
                  <a:lnTo>
                    <a:pt x="584326" y="1263395"/>
                  </a:lnTo>
                  <a:lnTo>
                    <a:pt x="519429" y="1283334"/>
                  </a:lnTo>
                  <a:lnTo>
                    <a:pt x="453389" y="1300606"/>
                  </a:lnTo>
                  <a:lnTo>
                    <a:pt x="386334" y="1314830"/>
                  </a:lnTo>
                  <a:lnTo>
                    <a:pt x="318262" y="1326006"/>
                  </a:lnTo>
                  <a:lnTo>
                    <a:pt x="249427" y="1334007"/>
                  </a:lnTo>
                  <a:lnTo>
                    <a:pt x="179704" y="1338833"/>
                  </a:lnTo>
                  <a:lnTo>
                    <a:pt x="152926" y="1339026"/>
                  </a:lnTo>
                  <a:lnTo>
                    <a:pt x="151784" y="1389789"/>
                  </a:lnTo>
                  <a:lnTo>
                    <a:pt x="218821" y="1387474"/>
                  </a:lnTo>
                  <a:lnTo>
                    <a:pt x="290449" y="1380743"/>
                  </a:lnTo>
                  <a:lnTo>
                    <a:pt x="361188" y="1370710"/>
                  </a:lnTo>
                  <a:lnTo>
                    <a:pt x="431038" y="1357629"/>
                  </a:lnTo>
                  <a:lnTo>
                    <a:pt x="499872" y="1341373"/>
                  </a:lnTo>
                  <a:lnTo>
                    <a:pt x="567563" y="1322069"/>
                  </a:lnTo>
                  <a:lnTo>
                    <a:pt x="634111" y="1299844"/>
                  </a:lnTo>
                  <a:lnTo>
                    <a:pt x="699515" y="1274571"/>
                  </a:lnTo>
                  <a:lnTo>
                    <a:pt x="763524" y="1246504"/>
                  </a:lnTo>
                  <a:lnTo>
                    <a:pt x="826135" y="1215770"/>
                  </a:lnTo>
                  <a:lnTo>
                    <a:pt x="887476" y="1182242"/>
                  </a:lnTo>
                  <a:lnTo>
                    <a:pt x="947038" y="1146047"/>
                  </a:lnTo>
                  <a:lnTo>
                    <a:pt x="1004951" y="1107312"/>
                  </a:lnTo>
                  <a:lnTo>
                    <a:pt x="1061465" y="1066037"/>
                  </a:lnTo>
                  <a:lnTo>
                    <a:pt x="1115949" y="1022476"/>
                  </a:lnTo>
                  <a:lnTo>
                    <a:pt x="1168653" y="976375"/>
                  </a:lnTo>
                  <a:lnTo>
                    <a:pt x="1244346" y="902715"/>
                  </a:lnTo>
                  <a:lnTo>
                    <a:pt x="1292098" y="851026"/>
                  </a:lnTo>
                  <a:lnTo>
                    <a:pt x="1337690" y="797178"/>
                  </a:lnTo>
                  <a:lnTo>
                    <a:pt x="1381125" y="741425"/>
                  </a:lnTo>
                  <a:lnTo>
                    <a:pt x="1422273" y="683513"/>
                  </a:lnTo>
                  <a:lnTo>
                    <a:pt x="1461135" y="623696"/>
                  </a:lnTo>
                  <a:lnTo>
                    <a:pt x="1497711" y="561974"/>
                  </a:lnTo>
                  <a:lnTo>
                    <a:pt x="1531620" y="498347"/>
                  </a:lnTo>
                  <a:lnTo>
                    <a:pt x="1562989" y="433196"/>
                  </a:lnTo>
                  <a:lnTo>
                    <a:pt x="1591818" y="366140"/>
                  </a:lnTo>
                  <a:lnTo>
                    <a:pt x="1617979" y="297560"/>
                  </a:lnTo>
                  <a:lnTo>
                    <a:pt x="1641221" y="227456"/>
                  </a:lnTo>
                  <a:lnTo>
                    <a:pt x="1661668" y="155955"/>
                  </a:lnTo>
                  <a:lnTo>
                    <a:pt x="1679066" y="82930"/>
                  </a:lnTo>
                  <a:lnTo>
                    <a:pt x="1693418" y="9143"/>
                  </a:lnTo>
                  <a:lnTo>
                    <a:pt x="1643379" y="0"/>
                  </a:lnTo>
                  <a:close/>
                </a:path>
              </a:pathLst>
            </a:custGeom>
            <a:solidFill>
              <a:srgbClr val="99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953637" y="1410462"/>
              <a:ext cx="98679" cy="17678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191000" y="1388491"/>
              <a:ext cx="34290" cy="168275"/>
            </a:xfrm>
            <a:custGeom>
              <a:avLst/>
              <a:gdLst/>
              <a:ahLst/>
              <a:cxnLst/>
              <a:rect l="l" t="t" r="r" b="b"/>
              <a:pathLst>
                <a:path w="34289" h="168275">
                  <a:moveTo>
                    <a:pt x="23622" y="48387"/>
                  </a:moveTo>
                  <a:lnTo>
                    <a:pt x="8382" y="49784"/>
                  </a:lnTo>
                  <a:lnTo>
                    <a:pt x="18923" y="168275"/>
                  </a:lnTo>
                  <a:lnTo>
                    <a:pt x="34162" y="166878"/>
                  </a:lnTo>
                  <a:lnTo>
                    <a:pt x="23622" y="48387"/>
                  </a:lnTo>
                  <a:close/>
                </a:path>
                <a:path w="34289" h="168275">
                  <a:moveTo>
                    <a:pt x="15112" y="0"/>
                  </a:moveTo>
                  <a:lnTo>
                    <a:pt x="0" y="10541"/>
                  </a:lnTo>
                  <a:lnTo>
                    <a:pt x="380" y="13970"/>
                  </a:lnTo>
                  <a:lnTo>
                    <a:pt x="635" y="17399"/>
                  </a:lnTo>
                  <a:lnTo>
                    <a:pt x="2159" y="20193"/>
                  </a:lnTo>
                  <a:lnTo>
                    <a:pt x="7492" y="24764"/>
                  </a:lnTo>
                  <a:lnTo>
                    <a:pt x="10540" y="25781"/>
                  </a:lnTo>
                  <a:lnTo>
                    <a:pt x="13970" y="25400"/>
                  </a:lnTo>
                  <a:lnTo>
                    <a:pt x="17399" y="25146"/>
                  </a:lnTo>
                  <a:lnTo>
                    <a:pt x="20192" y="23622"/>
                  </a:lnTo>
                  <a:lnTo>
                    <a:pt x="24764" y="18287"/>
                  </a:lnTo>
                  <a:lnTo>
                    <a:pt x="25653" y="15239"/>
                  </a:lnTo>
                  <a:lnTo>
                    <a:pt x="25400" y="11811"/>
                  </a:lnTo>
                  <a:lnTo>
                    <a:pt x="25019" y="8255"/>
                  </a:lnTo>
                  <a:lnTo>
                    <a:pt x="23622" y="5461"/>
                  </a:lnTo>
                  <a:lnTo>
                    <a:pt x="18287" y="888"/>
                  </a:lnTo>
                  <a:lnTo>
                    <a:pt x="15112" y="0"/>
                  </a:lnTo>
                  <a:close/>
                </a:path>
              </a:pathLst>
            </a:custGeom>
            <a:solidFill>
              <a:srgbClr val="CC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191000" y="1388491"/>
              <a:ext cx="34290" cy="168275"/>
            </a:xfrm>
            <a:custGeom>
              <a:avLst/>
              <a:gdLst/>
              <a:ahLst/>
              <a:cxnLst/>
              <a:rect l="l" t="t" r="r" b="b"/>
              <a:pathLst>
                <a:path w="34289" h="168275">
                  <a:moveTo>
                    <a:pt x="8382" y="49784"/>
                  </a:moveTo>
                  <a:lnTo>
                    <a:pt x="23622" y="48387"/>
                  </a:lnTo>
                  <a:lnTo>
                    <a:pt x="34162" y="166878"/>
                  </a:lnTo>
                  <a:lnTo>
                    <a:pt x="18923" y="168275"/>
                  </a:lnTo>
                  <a:lnTo>
                    <a:pt x="8382" y="49784"/>
                  </a:lnTo>
                  <a:close/>
                </a:path>
                <a:path w="34289" h="168275">
                  <a:moveTo>
                    <a:pt x="11684" y="254"/>
                  </a:moveTo>
                  <a:lnTo>
                    <a:pt x="15112" y="0"/>
                  </a:lnTo>
                  <a:lnTo>
                    <a:pt x="18287" y="888"/>
                  </a:lnTo>
                  <a:lnTo>
                    <a:pt x="20954" y="3175"/>
                  </a:lnTo>
                  <a:lnTo>
                    <a:pt x="23622" y="5461"/>
                  </a:lnTo>
                  <a:lnTo>
                    <a:pt x="25019" y="8255"/>
                  </a:lnTo>
                  <a:lnTo>
                    <a:pt x="25400" y="11811"/>
                  </a:lnTo>
                  <a:lnTo>
                    <a:pt x="25653" y="15239"/>
                  </a:lnTo>
                  <a:lnTo>
                    <a:pt x="24764" y="18287"/>
                  </a:lnTo>
                  <a:lnTo>
                    <a:pt x="22478" y="20955"/>
                  </a:lnTo>
                  <a:lnTo>
                    <a:pt x="20192" y="23622"/>
                  </a:lnTo>
                  <a:lnTo>
                    <a:pt x="17399" y="25146"/>
                  </a:lnTo>
                  <a:lnTo>
                    <a:pt x="13970" y="25400"/>
                  </a:lnTo>
                  <a:lnTo>
                    <a:pt x="10540" y="25781"/>
                  </a:lnTo>
                  <a:lnTo>
                    <a:pt x="380" y="13970"/>
                  </a:lnTo>
                  <a:lnTo>
                    <a:pt x="0" y="10541"/>
                  </a:lnTo>
                  <a:lnTo>
                    <a:pt x="1015" y="7493"/>
                  </a:lnTo>
                  <a:lnTo>
                    <a:pt x="3175" y="4699"/>
                  </a:lnTo>
                  <a:lnTo>
                    <a:pt x="5461" y="2032"/>
                  </a:lnTo>
                  <a:lnTo>
                    <a:pt x="8254" y="508"/>
                  </a:lnTo>
                  <a:lnTo>
                    <a:pt x="11684" y="254"/>
                  </a:lnTo>
                  <a:close/>
                </a:path>
              </a:pathLst>
            </a:custGeom>
            <a:ln w="9144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370451" y="1421638"/>
              <a:ext cx="188975" cy="13474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699754" y="1453229"/>
              <a:ext cx="132066" cy="13503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144944" y="1550590"/>
              <a:ext cx="180927" cy="18067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380101" y="1702943"/>
              <a:ext cx="170307" cy="16852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604002" y="1878901"/>
              <a:ext cx="139827" cy="1385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764657" y="2028952"/>
              <a:ext cx="147701" cy="12369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874639" y="2223385"/>
              <a:ext cx="134842" cy="13436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357478" y="1376771"/>
            <a:ext cx="737235" cy="40424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2780"/>
              </a:lnSpc>
            </a:pPr>
            <a:r>
              <a:rPr dirty="0" sz="2400" spc="-45">
                <a:solidFill>
                  <a:srgbClr val="275169"/>
                </a:solidFill>
                <a:latin typeface="Arial"/>
                <a:cs typeface="Arial"/>
              </a:rPr>
              <a:t>Wie </a:t>
            </a:r>
            <a:r>
              <a:rPr dirty="0" sz="2400" spc="80">
                <a:solidFill>
                  <a:srgbClr val="275169"/>
                </a:solidFill>
                <a:latin typeface="Arial"/>
                <a:cs typeface="Arial"/>
              </a:rPr>
              <a:t>wirkt </a:t>
            </a:r>
            <a:r>
              <a:rPr dirty="0" sz="2400" spc="5">
                <a:solidFill>
                  <a:srgbClr val="275169"/>
                </a:solidFill>
                <a:latin typeface="Arial"/>
                <a:cs typeface="Arial"/>
              </a:rPr>
              <a:t>sich die</a:t>
            </a:r>
            <a:r>
              <a:rPr dirty="0" sz="2400" spc="-385">
                <a:solidFill>
                  <a:srgbClr val="275169"/>
                </a:solidFill>
                <a:latin typeface="Arial"/>
                <a:cs typeface="Arial"/>
              </a:rPr>
              <a:t> </a:t>
            </a:r>
            <a:r>
              <a:rPr dirty="0" sz="2400" spc="-40">
                <a:solidFill>
                  <a:srgbClr val="275169"/>
                </a:solidFill>
                <a:latin typeface="Arial"/>
                <a:cs typeface="Arial"/>
              </a:rPr>
              <a:t>Anwendung</a:t>
            </a:r>
            <a:endParaRPr sz="2400">
              <a:latin typeface="Arial"/>
              <a:cs typeface="Arial"/>
            </a:endParaRPr>
          </a:p>
          <a:p>
            <a:pPr algn="ctr" marL="2540">
              <a:lnSpc>
                <a:spcPct val="100000"/>
              </a:lnSpc>
            </a:pPr>
            <a:r>
              <a:rPr dirty="0" sz="2400" spc="-25">
                <a:solidFill>
                  <a:srgbClr val="275169"/>
                </a:solidFill>
                <a:latin typeface="Arial"/>
                <a:cs typeface="Arial"/>
              </a:rPr>
              <a:t>der </a:t>
            </a:r>
            <a:r>
              <a:rPr dirty="0" sz="2400" spc="-5">
                <a:solidFill>
                  <a:srgbClr val="275169"/>
                </a:solidFill>
                <a:latin typeface="Arial"/>
                <a:cs typeface="Arial"/>
              </a:rPr>
              <a:t>Best </a:t>
            </a:r>
            <a:r>
              <a:rPr dirty="0" sz="2400" spc="15">
                <a:solidFill>
                  <a:srgbClr val="275169"/>
                </a:solidFill>
                <a:latin typeface="Arial"/>
                <a:cs typeface="Arial"/>
              </a:rPr>
              <a:t>practices</a:t>
            </a:r>
            <a:r>
              <a:rPr dirty="0" sz="2400" spc="-105">
                <a:solidFill>
                  <a:srgbClr val="275169"/>
                </a:solidFill>
                <a:latin typeface="Arial"/>
                <a:cs typeface="Arial"/>
              </a:rPr>
              <a:t> </a:t>
            </a:r>
            <a:r>
              <a:rPr dirty="0" sz="2400" spc="-70">
                <a:solidFill>
                  <a:srgbClr val="275169"/>
                </a:solidFill>
                <a:latin typeface="Arial"/>
                <a:cs typeface="Arial"/>
              </a:rPr>
              <a:t>aus?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719" y="3247466"/>
            <a:ext cx="3248660" cy="2417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7200">
                <a:latin typeface="Arial"/>
                <a:cs typeface="Arial"/>
              </a:rPr>
              <a:t>&amp;</a:t>
            </a:r>
            <a:endParaRPr sz="7200">
              <a:latin typeface="Arial"/>
              <a:cs typeface="Arial"/>
            </a:endParaRPr>
          </a:p>
          <a:p>
            <a:pPr marL="210185" marR="1703705" indent="-198120">
              <a:lnSpc>
                <a:spcPct val="100000"/>
              </a:lnSpc>
              <a:spcBef>
                <a:spcPts val="3470"/>
              </a:spcBef>
            </a:pPr>
            <a:r>
              <a:rPr dirty="0" sz="2800" spc="5">
                <a:latin typeface="Arial"/>
                <a:cs typeface="Arial"/>
              </a:rPr>
              <a:t>Sof</a:t>
            </a:r>
            <a:r>
              <a:rPr dirty="0" sz="2800" spc="10">
                <a:latin typeface="Arial"/>
                <a:cs typeface="Arial"/>
              </a:rPr>
              <a:t>t</a:t>
            </a:r>
            <a:r>
              <a:rPr dirty="0" sz="2800" spc="-35">
                <a:latin typeface="Arial"/>
                <a:cs typeface="Arial"/>
              </a:rPr>
              <a:t>w</a:t>
            </a:r>
            <a:r>
              <a:rPr dirty="0" sz="2800">
                <a:latin typeface="Arial"/>
                <a:cs typeface="Arial"/>
              </a:rPr>
              <a:t>ar</a:t>
            </a:r>
            <a:r>
              <a:rPr dirty="0" sz="2800">
                <a:latin typeface="Arial"/>
                <a:cs typeface="Arial"/>
              </a:rPr>
              <a:t>e</a:t>
            </a:r>
            <a:r>
              <a:rPr dirty="0" sz="2800">
                <a:latin typeface="Arial"/>
                <a:cs typeface="Arial"/>
              </a:rPr>
              <a:t>-  </a:t>
            </a:r>
            <a:r>
              <a:rPr dirty="0" sz="2800">
                <a:latin typeface="Arial"/>
                <a:cs typeface="Arial"/>
              </a:rPr>
              <a:t>qualität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3205" y="4784293"/>
            <a:ext cx="3291840" cy="8807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966469">
              <a:lnSpc>
                <a:spcPct val="100000"/>
              </a:lnSpc>
              <a:spcBef>
                <a:spcPts val="110"/>
              </a:spcBef>
            </a:pPr>
            <a:r>
              <a:rPr dirty="0" sz="2800" spc="-10">
                <a:latin typeface="Arial"/>
                <a:cs typeface="Arial"/>
              </a:rPr>
              <a:t>Effektive  </a:t>
            </a:r>
            <a:r>
              <a:rPr dirty="0" sz="2800">
                <a:latin typeface="Arial"/>
                <a:cs typeface="Arial"/>
              </a:rPr>
              <a:t>So</a:t>
            </a:r>
            <a:r>
              <a:rPr dirty="0" sz="2800" spc="5">
                <a:latin typeface="Arial"/>
                <a:cs typeface="Arial"/>
              </a:rPr>
              <a:t>f</a:t>
            </a:r>
            <a:r>
              <a:rPr dirty="0" sz="2800" spc="5">
                <a:latin typeface="Arial"/>
                <a:cs typeface="Arial"/>
              </a:rPr>
              <a:t>t</a:t>
            </a:r>
            <a:r>
              <a:rPr dirty="0" sz="2800" spc="-35">
                <a:latin typeface="Arial"/>
                <a:cs typeface="Arial"/>
              </a:rPr>
              <a:t>w</a:t>
            </a:r>
            <a:r>
              <a:rPr dirty="0" sz="2800">
                <a:latin typeface="Arial"/>
                <a:cs typeface="Arial"/>
              </a:rPr>
              <a:t>areent</a:t>
            </a:r>
            <a:r>
              <a:rPr dirty="0" sz="2800" spc="-25">
                <a:latin typeface="Arial"/>
                <a:cs typeface="Arial"/>
              </a:rPr>
              <a:t>w</a:t>
            </a:r>
            <a:r>
              <a:rPr dirty="0" sz="2800">
                <a:latin typeface="Arial"/>
                <a:cs typeface="Arial"/>
              </a:rPr>
              <a:t>i</a:t>
            </a:r>
            <a:r>
              <a:rPr dirty="0" sz="2800" spc="5">
                <a:latin typeface="Arial"/>
                <a:cs typeface="Arial"/>
              </a:rPr>
              <a:t>c</a:t>
            </a:r>
            <a:r>
              <a:rPr dirty="0" sz="2800" spc="5">
                <a:latin typeface="Arial"/>
                <a:cs typeface="Arial"/>
              </a:rPr>
              <a:t>k</a:t>
            </a:r>
            <a:r>
              <a:rPr dirty="0" sz="2800">
                <a:latin typeface="Arial"/>
                <a:cs typeface="Arial"/>
              </a:rPr>
              <a:t>lung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7582" y="3145878"/>
            <a:ext cx="2368550" cy="1219835"/>
            <a:chOff x="827582" y="3145878"/>
            <a:chExt cx="2368550" cy="1219835"/>
          </a:xfrm>
        </p:grpSpPr>
        <p:sp>
          <p:nvSpPr>
            <p:cNvPr id="5" name="object 5"/>
            <p:cNvSpPr/>
            <p:nvPr/>
          </p:nvSpPr>
          <p:spPr>
            <a:xfrm>
              <a:off x="2182594" y="3332670"/>
              <a:ext cx="1013527" cy="10324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7582" y="3145878"/>
              <a:ext cx="1364615" cy="12015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9304" y="3511296"/>
              <a:ext cx="1187691" cy="2946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4788027" y="1942592"/>
            <a:ext cx="3240404" cy="6480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51475" y="3179141"/>
            <a:ext cx="1928749" cy="1056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8540" y="1777695"/>
            <a:ext cx="390525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">
                <a:solidFill>
                  <a:srgbClr val="000000"/>
                </a:solidFill>
              </a:rPr>
              <a:t>Wofür</a:t>
            </a:r>
            <a:r>
              <a:rPr dirty="0" sz="6000" spc="-105">
                <a:solidFill>
                  <a:srgbClr val="000000"/>
                </a:solidFill>
              </a:rPr>
              <a:t> </a:t>
            </a:r>
            <a:r>
              <a:rPr dirty="0" sz="6000">
                <a:solidFill>
                  <a:srgbClr val="000000"/>
                </a:solidFill>
              </a:rPr>
              <a:t>steht</a:t>
            </a:r>
            <a:endParaRPr sz="6000"/>
          </a:p>
        </p:txBody>
      </p:sp>
      <p:sp>
        <p:nvSpPr>
          <p:cNvPr id="11" name="object 11"/>
          <p:cNvSpPr txBox="1"/>
          <p:nvPr/>
        </p:nvSpPr>
        <p:spPr>
          <a:xfrm>
            <a:off x="8091678" y="1777695"/>
            <a:ext cx="49149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b="1">
                <a:latin typeface="Arial"/>
                <a:cs typeface="Arial"/>
              </a:rPr>
              <a:t>?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0" y="4638955"/>
            <a:ext cx="1928876" cy="1056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209800" y="2441282"/>
            <a:ext cx="2368550" cy="1219835"/>
            <a:chOff x="2209800" y="2441282"/>
            <a:chExt cx="2368550" cy="1219835"/>
          </a:xfrm>
        </p:grpSpPr>
        <p:sp>
          <p:nvSpPr>
            <p:cNvPr id="4" name="object 4"/>
            <p:cNvSpPr/>
            <p:nvPr/>
          </p:nvSpPr>
          <p:spPr>
            <a:xfrm>
              <a:off x="3564735" y="2628074"/>
              <a:ext cx="1013527" cy="1032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09800" y="2441282"/>
              <a:ext cx="1364614" cy="12015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21560" y="2806700"/>
              <a:ext cx="1187577" cy="2945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2684" y="2598496"/>
            <a:ext cx="1517650" cy="7594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0000"/>
                </a:solidFill>
                <a:latin typeface="Arial"/>
                <a:cs typeface="Arial"/>
              </a:rPr>
              <a:t>Das</a:t>
            </a:r>
            <a:r>
              <a:rPr dirty="0" sz="2000" spc="-4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0000"/>
                </a:solidFill>
                <a:latin typeface="Arial"/>
                <a:cs typeface="Arial"/>
              </a:rPr>
              <a:t>Produkt</a:t>
            </a:r>
            <a:endParaRPr sz="2000">
              <a:latin typeface="Arial"/>
              <a:cs typeface="Arial"/>
            </a:endParaRPr>
          </a:p>
          <a:p>
            <a:pPr algn="ctr" marL="137160" marR="177800">
              <a:lnSpc>
                <a:spcPct val="100000"/>
              </a:lnSpc>
              <a:spcBef>
                <a:spcPts val="20"/>
              </a:spcBef>
            </a:pPr>
            <a:r>
              <a:rPr dirty="0" sz="1400" spc="-10">
                <a:solidFill>
                  <a:srgbClr val="000000"/>
                </a:solidFill>
              </a:rPr>
              <a:t>(finales Ziel </a:t>
            </a:r>
            <a:r>
              <a:rPr dirty="0" sz="1400">
                <a:solidFill>
                  <a:srgbClr val="000000"/>
                </a:solidFill>
              </a:rPr>
              <a:t>mit  </a:t>
            </a:r>
            <a:r>
              <a:rPr dirty="0" sz="1400" spc="-10">
                <a:solidFill>
                  <a:srgbClr val="000000"/>
                </a:solidFill>
              </a:rPr>
              <a:t>Selbstzweck)</a:t>
            </a:r>
            <a:endParaRPr sz="1400"/>
          </a:p>
        </p:txBody>
      </p:sp>
      <p:sp>
        <p:nvSpPr>
          <p:cNvPr id="8" name="object 8"/>
          <p:cNvSpPr txBox="1"/>
          <p:nvPr/>
        </p:nvSpPr>
        <p:spPr>
          <a:xfrm>
            <a:off x="151282" y="4687646"/>
            <a:ext cx="2241550" cy="1064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Arial"/>
                <a:cs typeface="Arial"/>
              </a:rPr>
              <a:t>Der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Entwicklungs-</a:t>
            </a:r>
            <a:endParaRPr sz="2000">
              <a:latin typeface="Arial"/>
              <a:cs typeface="Arial"/>
            </a:endParaRPr>
          </a:p>
          <a:p>
            <a:pPr algn="ctr" marR="6223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prozess</a:t>
            </a:r>
            <a:endParaRPr sz="2000">
              <a:latin typeface="Arial"/>
              <a:cs typeface="Arial"/>
            </a:endParaRPr>
          </a:p>
          <a:p>
            <a:pPr algn="ctr" marR="41910">
              <a:lnSpc>
                <a:spcPct val="100000"/>
              </a:lnSpc>
              <a:spcBef>
                <a:spcPts val="25"/>
              </a:spcBef>
            </a:pPr>
            <a:r>
              <a:rPr dirty="0" sz="1400" spc="-15">
                <a:latin typeface="Arial"/>
                <a:cs typeface="Arial"/>
              </a:rPr>
              <a:t>(Zwischenziel,</a:t>
            </a:r>
            <a:r>
              <a:rPr dirty="0" sz="1400" spc="6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nur</a:t>
            </a:r>
            <a:endParaRPr sz="14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1400" spc="-15">
                <a:latin typeface="Arial"/>
                <a:cs typeface="Arial"/>
              </a:rPr>
              <a:t>Mittel </a:t>
            </a:r>
            <a:r>
              <a:rPr dirty="0" sz="1400" spc="-20">
                <a:latin typeface="Arial"/>
                <a:cs typeface="Arial"/>
              </a:rPr>
              <a:t>zum</a:t>
            </a:r>
            <a:r>
              <a:rPr dirty="0" sz="1400" spc="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Zweck)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11267" y="1069670"/>
            <a:ext cx="3505200" cy="5317490"/>
          </a:xfrm>
          <a:custGeom>
            <a:avLst/>
            <a:gdLst/>
            <a:ahLst/>
            <a:cxnLst/>
            <a:rect l="l" t="t" r="r" b="b"/>
            <a:pathLst>
              <a:path w="3505200" h="5317490">
                <a:moveTo>
                  <a:pt x="3505199" y="0"/>
                </a:moveTo>
                <a:lnTo>
                  <a:pt x="0" y="0"/>
                </a:lnTo>
                <a:lnTo>
                  <a:pt x="0" y="5317236"/>
                </a:lnTo>
                <a:lnTo>
                  <a:pt x="3505199" y="5317236"/>
                </a:lnTo>
                <a:lnTo>
                  <a:pt x="350519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06505" y="1064907"/>
          <a:ext cx="3519804" cy="5327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/>
              </a:tblGrid>
              <a:tr h="106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7010" marR="132715" indent="7467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Nicht-funktionale  Qualitätsmerkmale von</a:t>
                      </a:r>
                      <a:r>
                        <a:rPr dirty="0" sz="1600" spc="-1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Software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2133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24790" marR="73088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korrekt, 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skalierbar,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performant,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stabil,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effizient,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sicher 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(Security), 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zuverlässig, gesetzeskonform,  gut</a:t>
                      </a:r>
                      <a:r>
                        <a:rPr dirty="0" sz="14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bedienbar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16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34950" marR="58102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wirtschaftlich,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testbar, erweiterbar,  veränderbar, analysierbar,</a:t>
                      </a:r>
                      <a:r>
                        <a:rPr dirty="0" sz="1400" spc="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wartbar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3165094" y="3760342"/>
            <a:ext cx="409575" cy="682625"/>
          </a:xfrm>
          <a:custGeom>
            <a:avLst/>
            <a:gdLst/>
            <a:ahLst/>
            <a:cxnLst/>
            <a:rect l="l" t="t" r="r" b="b"/>
            <a:pathLst>
              <a:path w="409575" h="682625">
                <a:moveTo>
                  <a:pt x="204596" y="0"/>
                </a:moveTo>
                <a:lnTo>
                  <a:pt x="0" y="204723"/>
                </a:lnTo>
                <a:lnTo>
                  <a:pt x="154558" y="204723"/>
                </a:lnTo>
                <a:lnTo>
                  <a:pt x="154558" y="682370"/>
                </a:lnTo>
                <a:lnTo>
                  <a:pt x="254761" y="682370"/>
                </a:lnTo>
                <a:lnTo>
                  <a:pt x="254761" y="204723"/>
                </a:lnTo>
                <a:lnTo>
                  <a:pt x="409320" y="204723"/>
                </a:lnTo>
                <a:lnTo>
                  <a:pt x="2045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7595616" y="4334255"/>
            <a:ext cx="1396365" cy="2048510"/>
            <a:chOff x="7595616" y="4334255"/>
            <a:chExt cx="1396365" cy="2048510"/>
          </a:xfrm>
        </p:grpSpPr>
        <p:sp>
          <p:nvSpPr>
            <p:cNvPr id="13" name="object 13"/>
            <p:cNvSpPr/>
            <p:nvPr/>
          </p:nvSpPr>
          <p:spPr>
            <a:xfrm>
              <a:off x="8083296" y="4413503"/>
              <a:ext cx="908303" cy="1892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595616" y="4334255"/>
              <a:ext cx="908303" cy="20482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39658" y="4695824"/>
              <a:ext cx="307086" cy="1318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7927593" y="4606544"/>
            <a:ext cx="336423" cy="1496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7592568" y="2234183"/>
            <a:ext cx="1396365" cy="2048510"/>
            <a:chOff x="7592568" y="2234183"/>
            <a:chExt cx="1396365" cy="2048510"/>
          </a:xfrm>
        </p:grpSpPr>
        <p:sp>
          <p:nvSpPr>
            <p:cNvPr id="18" name="object 18"/>
            <p:cNvSpPr/>
            <p:nvPr/>
          </p:nvSpPr>
          <p:spPr>
            <a:xfrm>
              <a:off x="8080248" y="2243327"/>
              <a:ext cx="908303" cy="20299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592568" y="2234183"/>
              <a:ext cx="908303" cy="20482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436737" y="2527299"/>
              <a:ext cx="307213" cy="145376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7924800" y="2506345"/>
            <a:ext cx="336423" cy="14961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06260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Ta</a:t>
            </a:r>
            <a:r>
              <a:rPr dirty="0" sz="2400" spc="5" b="1">
                <a:latin typeface="Arial"/>
                <a:cs typeface="Arial"/>
              </a:rPr>
              <a:t>k</a:t>
            </a:r>
            <a:r>
              <a:rPr dirty="0" sz="2400" spc="10" b="1">
                <a:latin typeface="Arial"/>
                <a:cs typeface="Arial"/>
              </a:rPr>
              <a:t>e</a:t>
            </a:r>
            <a:r>
              <a:rPr dirty="0" sz="2400" spc="-10" b="1">
                <a:latin typeface="Arial"/>
                <a:cs typeface="Arial"/>
              </a:rPr>
              <a:t>-</a:t>
            </a:r>
            <a:r>
              <a:rPr dirty="0" sz="2400" b="1">
                <a:latin typeface="Arial"/>
                <a:cs typeface="Arial"/>
              </a:rPr>
              <a:t>H</a:t>
            </a:r>
            <a:r>
              <a:rPr dirty="0" sz="2400" spc="-10" b="1">
                <a:latin typeface="Arial"/>
                <a:cs typeface="Arial"/>
              </a:rPr>
              <a:t>o</a:t>
            </a:r>
            <a:r>
              <a:rPr dirty="0" sz="2400" b="1">
                <a:latin typeface="Arial"/>
                <a:cs typeface="Arial"/>
              </a:rPr>
              <a:t>m</a:t>
            </a:r>
            <a:r>
              <a:rPr dirty="0" sz="2400" spc="10" b="1">
                <a:latin typeface="Arial"/>
                <a:cs typeface="Arial"/>
              </a:rPr>
              <a:t>e</a:t>
            </a:r>
            <a:r>
              <a:rPr dirty="0" sz="2400" spc="-10" b="1">
                <a:latin typeface="Arial"/>
                <a:cs typeface="Arial"/>
              </a:rPr>
              <a:t>-M</a:t>
            </a:r>
            <a:r>
              <a:rPr dirty="0" sz="2400" b="1">
                <a:latin typeface="Arial"/>
                <a:cs typeface="Arial"/>
              </a:rPr>
              <a:t>essa</a:t>
            </a:r>
            <a:r>
              <a:rPr dirty="0" sz="2400" b="1">
                <a:latin typeface="Arial"/>
                <a:cs typeface="Arial"/>
              </a:rPr>
              <a:t>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2508661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902" y="2975005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902" y="344134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06496" y="3391831"/>
            <a:ext cx="193484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9"/>
              </a:lnSpc>
            </a:pPr>
            <a:r>
              <a:rPr dirty="0" sz="1800">
                <a:latin typeface="Arial"/>
                <a:cs typeface="Arial"/>
              </a:rPr>
              <a:t>&amp; effizient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bleiben?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6315" y="2925509"/>
            <a:ext cx="790575" cy="722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9"/>
              </a:lnSpc>
            </a:pPr>
            <a:r>
              <a:rPr dirty="0" sz="1800" spc="-5">
                <a:latin typeface="Arial"/>
                <a:cs typeface="Arial"/>
              </a:rPr>
              <a:t>Co</a:t>
            </a:r>
            <a:r>
              <a:rPr dirty="0" sz="1800">
                <a:latin typeface="Arial"/>
                <a:cs typeface="Arial"/>
              </a:rPr>
              <a:t>d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-P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15"/>
              </a:spcBef>
            </a:pPr>
            <a:r>
              <a:rPr dirty="0" sz="1800">
                <a:latin typeface="Arial"/>
                <a:cs typeface="Arial"/>
              </a:rPr>
              <a:t>Co</a:t>
            </a:r>
            <a:r>
              <a:rPr dirty="0" sz="1800" spc="5">
                <a:latin typeface="Arial"/>
                <a:cs typeface="Arial"/>
              </a:rPr>
              <a:t>de</a:t>
            </a:r>
            <a:r>
              <a:rPr dirty="0" sz="1800" spc="-5">
                <a:latin typeface="Arial"/>
                <a:cs typeface="Arial"/>
              </a:rPr>
              <a:t>-</a:t>
            </a:r>
            <a:r>
              <a:rPr dirty="0" sz="180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80126" y="2934207"/>
            <a:ext cx="792086" cy="17453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2267711" y="2708910"/>
            <a:ext cx="2448560" cy="2309495"/>
            <a:chOff x="2267711" y="2708910"/>
            <a:chExt cx="2448560" cy="2309495"/>
          </a:xfrm>
        </p:grpSpPr>
        <p:sp>
          <p:nvSpPr>
            <p:cNvPr id="10" name="object 10"/>
            <p:cNvSpPr/>
            <p:nvPr/>
          </p:nvSpPr>
          <p:spPr>
            <a:xfrm>
              <a:off x="2267711" y="3123692"/>
              <a:ext cx="2369185" cy="18945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99765" y="2708910"/>
              <a:ext cx="2016252" cy="18986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34644" y="1957781"/>
            <a:ext cx="7582534" cy="1718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Möchten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wir…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515"/>
              </a:spcBef>
            </a:pPr>
            <a:r>
              <a:rPr dirty="0" sz="1800">
                <a:latin typeface="Arial"/>
                <a:cs typeface="Arial"/>
              </a:rPr>
              <a:t>…lesbaren &amp; langlebigen Code? </a:t>
            </a:r>
            <a:r>
              <a:rPr dirty="0" sz="1800" spc="2590">
                <a:latin typeface="Wingdings"/>
                <a:cs typeface="Wingdings"/>
              </a:rPr>
              <a:t></a:t>
            </a:r>
            <a:r>
              <a:rPr dirty="0" sz="1800" spc="105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Clean-Code-Prinzipien </a:t>
            </a:r>
            <a:r>
              <a:rPr dirty="0" sz="1800" spc="-254">
                <a:latin typeface="Arial"/>
                <a:cs typeface="Arial"/>
              </a:rPr>
              <a:t>anwenden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515"/>
              </a:spcBef>
              <a:tabLst>
                <a:tab pos="3735070" algn="l"/>
                <a:tab pos="5518785" algn="l"/>
              </a:tabLst>
            </a:pPr>
            <a:r>
              <a:rPr dirty="0" sz="1800">
                <a:latin typeface="Arial"/>
                <a:cs typeface="Arial"/>
              </a:rPr>
              <a:t>…effektiv &amp;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effizient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arbeiten?	</a:t>
            </a:r>
            <a:r>
              <a:rPr dirty="0" sz="1800" spc="2590">
                <a:latin typeface="Wingdings"/>
                <a:cs typeface="Wingdings"/>
              </a:rPr>
              <a:t></a:t>
            </a:r>
            <a:r>
              <a:rPr dirty="0" sz="1800" spc="55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Clean-	raktiken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anwenden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dirty="0" sz="1800" spc="-315">
                <a:latin typeface="Arial"/>
                <a:cs typeface="Arial"/>
              </a:rPr>
              <a:t>Selb</a:t>
            </a:r>
            <a:r>
              <a:rPr dirty="0" baseline="4629" sz="2700" spc="-472">
                <a:latin typeface="Arial"/>
                <a:cs typeface="Arial"/>
              </a:rPr>
              <a:t>…</a:t>
            </a:r>
            <a:r>
              <a:rPr dirty="0" sz="1800" spc="-315">
                <a:latin typeface="Arial"/>
                <a:cs typeface="Arial"/>
              </a:rPr>
              <a:t>s</a:t>
            </a:r>
            <a:r>
              <a:rPr dirty="0" baseline="4629" sz="2700" spc="-472">
                <a:latin typeface="Arial"/>
                <a:cs typeface="Arial"/>
              </a:rPr>
              <a:t>e</a:t>
            </a:r>
            <a:r>
              <a:rPr dirty="0" sz="1800" spc="-315">
                <a:latin typeface="Arial"/>
                <a:cs typeface="Arial"/>
              </a:rPr>
              <a:t>tk</a:t>
            </a:r>
            <a:r>
              <a:rPr dirty="0" baseline="4629" sz="2700" spc="-472">
                <a:latin typeface="Arial"/>
                <a:cs typeface="Arial"/>
              </a:rPr>
              <a:t>f</a:t>
            </a:r>
            <a:r>
              <a:rPr dirty="0" sz="1800" spc="-315">
                <a:latin typeface="Arial"/>
                <a:cs typeface="Arial"/>
              </a:rPr>
              <a:t>o</a:t>
            </a:r>
            <a:r>
              <a:rPr dirty="0" baseline="4629" sz="2700" spc="-472">
                <a:latin typeface="Arial"/>
                <a:cs typeface="Arial"/>
              </a:rPr>
              <a:t>fe</a:t>
            </a:r>
            <a:r>
              <a:rPr dirty="0" sz="1800" spc="-315">
                <a:latin typeface="Arial"/>
                <a:cs typeface="Arial"/>
              </a:rPr>
              <a:t>n</a:t>
            </a:r>
            <a:r>
              <a:rPr dirty="0" baseline="4629" sz="2700" spc="-472">
                <a:latin typeface="Arial"/>
                <a:cs typeface="Arial"/>
              </a:rPr>
              <a:t>k</a:t>
            </a:r>
            <a:r>
              <a:rPr dirty="0" sz="1800" spc="-315">
                <a:latin typeface="Arial"/>
                <a:cs typeface="Arial"/>
              </a:rPr>
              <a:t>t</a:t>
            </a:r>
            <a:r>
              <a:rPr dirty="0" baseline="4629" sz="2700" spc="-472">
                <a:latin typeface="Arial"/>
                <a:cs typeface="Arial"/>
              </a:rPr>
              <a:t>t</a:t>
            </a:r>
            <a:r>
              <a:rPr dirty="0" sz="1800" spc="-315">
                <a:latin typeface="Arial"/>
                <a:cs typeface="Arial"/>
              </a:rPr>
              <a:t>r</a:t>
            </a:r>
            <a:r>
              <a:rPr dirty="0" baseline="4629" sz="2700" spc="-472">
                <a:latin typeface="Arial"/>
                <a:cs typeface="Arial"/>
              </a:rPr>
              <a:t>i</a:t>
            </a:r>
            <a:r>
              <a:rPr dirty="0" sz="1800" spc="-315">
                <a:latin typeface="Arial"/>
                <a:cs typeface="Arial"/>
              </a:rPr>
              <a:t>o</a:t>
            </a:r>
            <a:r>
              <a:rPr dirty="0" baseline="4629" sz="2700" spc="-472">
                <a:latin typeface="Arial"/>
                <a:cs typeface="Arial"/>
              </a:rPr>
              <a:t>v</a:t>
            </a:r>
            <a:r>
              <a:rPr dirty="0" sz="1800" spc="-315">
                <a:latin typeface="Arial"/>
                <a:cs typeface="Arial"/>
              </a:rPr>
              <a:t>lle </a:t>
            </a:r>
            <a:r>
              <a:rPr dirty="0" sz="1800">
                <a:latin typeface="Arial"/>
                <a:cs typeface="Arial"/>
              </a:rPr>
              <a:t>und Wertesystem </a:t>
            </a:r>
            <a:r>
              <a:rPr dirty="0" sz="1800" spc="-175">
                <a:latin typeface="Arial"/>
                <a:cs typeface="Arial"/>
              </a:rPr>
              <a:t>kon</a:t>
            </a:r>
            <a:r>
              <a:rPr dirty="0" baseline="4629" sz="2700" spc="-262">
                <a:latin typeface="Wingdings"/>
                <a:cs typeface="Wingdings"/>
              </a:rPr>
              <a:t></a:t>
            </a:r>
            <a:r>
              <a:rPr dirty="0" sz="1800" spc="-175">
                <a:latin typeface="Arial"/>
                <a:cs typeface="Arial"/>
              </a:rPr>
              <a:t>seq</a:t>
            </a:r>
            <a:r>
              <a:rPr dirty="0" baseline="4629" sz="2700" spc="-262">
                <a:latin typeface="Arial"/>
                <a:cs typeface="Arial"/>
              </a:rPr>
              <a:t>C</a:t>
            </a:r>
            <a:r>
              <a:rPr dirty="0" sz="1800" spc="-175">
                <a:latin typeface="Arial"/>
                <a:cs typeface="Arial"/>
              </a:rPr>
              <a:t>u</a:t>
            </a:r>
            <a:r>
              <a:rPr dirty="0" baseline="4629" sz="2700" spc="-262">
                <a:latin typeface="Arial"/>
                <a:cs typeface="Arial"/>
              </a:rPr>
              <a:t>l</a:t>
            </a:r>
            <a:r>
              <a:rPr dirty="0" sz="1800" spc="-175">
                <a:latin typeface="Arial"/>
                <a:cs typeface="Arial"/>
              </a:rPr>
              <a:t>e</a:t>
            </a:r>
            <a:r>
              <a:rPr dirty="0" baseline="4629" sz="2700" spc="-262">
                <a:latin typeface="Arial"/>
                <a:cs typeface="Arial"/>
              </a:rPr>
              <a:t>a</a:t>
            </a:r>
            <a:r>
              <a:rPr dirty="0" sz="1800" spc="-175">
                <a:latin typeface="Arial"/>
                <a:cs typeface="Arial"/>
              </a:rPr>
              <a:t>n</a:t>
            </a:r>
            <a:r>
              <a:rPr dirty="0" baseline="4629" sz="2700" spc="-262">
                <a:latin typeface="Arial"/>
                <a:cs typeface="Arial"/>
              </a:rPr>
              <a:t>n</a:t>
            </a:r>
            <a:r>
              <a:rPr dirty="0" sz="1800" spc="-175">
                <a:latin typeface="Arial"/>
                <a:cs typeface="Arial"/>
              </a:rPr>
              <a:t>at </a:t>
            </a:r>
            <a:r>
              <a:rPr dirty="0" baseline="4629" sz="2700">
                <a:latin typeface="Arial"/>
                <a:cs typeface="Arial"/>
              </a:rPr>
              <a:t>- </a:t>
            </a:r>
            <a:r>
              <a:rPr dirty="0" sz="1800" spc="-280">
                <a:latin typeface="Arial"/>
                <a:cs typeface="Arial"/>
              </a:rPr>
              <a:t>nzuwen</a:t>
            </a:r>
            <a:r>
              <a:rPr dirty="0" baseline="4629" sz="2700" spc="-419">
                <a:latin typeface="Arial"/>
                <a:cs typeface="Arial"/>
              </a:rPr>
              <a:t>o</a:t>
            </a:r>
            <a:r>
              <a:rPr dirty="0" sz="1800" spc="-280">
                <a:latin typeface="Arial"/>
                <a:cs typeface="Arial"/>
              </a:rPr>
              <a:t>d</a:t>
            </a:r>
            <a:r>
              <a:rPr dirty="0" baseline="4629" sz="2700" spc="-419">
                <a:latin typeface="Arial"/>
                <a:cs typeface="Arial"/>
              </a:rPr>
              <a:t>n</a:t>
            </a:r>
            <a:r>
              <a:rPr dirty="0" sz="1800" spc="-280">
                <a:latin typeface="Arial"/>
                <a:cs typeface="Arial"/>
              </a:rPr>
              <a:t>e</a:t>
            </a:r>
            <a:r>
              <a:rPr dirty="0" baseline="4629" sz="2700" spc="-419">
                <a:latin typeface="Arial"/>
                <a:cs typeface="Arial"/>
              </a:rPr>
              <a:t>t</a:t>
            </a:r>
            <a:r>
              <a:rPr dirty="0" sz="1800" spc="-280">
                <a:latin typeface="Arial"/>
                <a:cs typeface="Arial"/>
              </a:rPr>
              <a:t>n</a:t>
            </a:r>
            <a:r>
              <a:rPr dirty="0" baseline="4629" sz="2700" spc="-419">
                <a:latin typeface="Arial"/>
                <a:cs typeface="Arial"/>
              </a:rPr>
              <a:t>ro</a:t>
            </a:r>
            <a:r>
              <a:rPr dirty="0" sz="1800" spc="-280">
                <a:latin typeface="Arial"/>
                <a:cs typeface="Arial"/>
              </a:rPr>
              <a:t>, </a:t>
            </a:r>
            <a:r>
              <a:rPr dirty="0" baseline="4629" sz="2700" spc="-442">
                <a:latin typeface="Arial"/>
                <a:cs typeface="Arial"/>
              </a:rPr>
              <a:t>l</a:t>
            </a:r>
            <a:r>
              <a:rPr dirty="0" sz="1800" spc="-295">
                <a:latin typeface="Arial"/>
                <a:cs typeface="Arial"/>
              </a:rPr>
              <a:t>i</a:t>
            </a:r>
            <a:r>
              <a:rPr dirty="0" baseline="4629" sz="2700" spc="-442">
                <a:latin typeface="Arial"/>
                <a:cs typeface="Arial"/>
              </a:rPr>
              <a:t>l</a:t>
            </a:r>
            <a:r>
              <a:rPr dirty="0" sz="1800" spc="-295">
                <a:latin typeface="Arial"/>
                <a:cs typeface="Arial"/>
              </a:rPr>
              <a:t>s</a:t>
            </a:r>
            <a:r>
              <a:rPr dirty="0" baseline="4629" sz="2700" spc="-442">
                <a:latin typeface="Arial"/>
                <a:cs typeface="Arial"/>
              </a:rPr>
              <a:t>in</a:t>
            </a:r>
            <a:r>
              <a:rPr dirty="0" sz="1800" spc="-295">
                <a:latin typeface="Arial"/>
                <a:cs typeface="Arial"/>
              </a:rPr>
              <a:t>t </a:t>
            </a:r>
            <a:r>
              <a:rPr dirty="0" baseline="4629" sz="2700" spc="-727">
                <a:latin typeface="Arial"/>
                <a:cs typeface="Arial"/>
              </a:rPr>
              <a:t>g</a:t>
            </a:r>
            <a:r>
              <a:rPr dirty="0" sz="1800" spc="-484">
                <a:latin typeface="Arial"/>
                <a:cs typeface="Arial"/>
              </a:rPr>
              <a:t>sc</a:t>
            </a:r>
            <a:r>
              <a:rPr dirty="0" baseline="4629" sz="2700" spc="-727">
                <a:latin typeface="Arial"/>
                <a:cs typeface="Arial"/>
              </a:rPr>
              <a:t>a</a:t>
            </a:r>
            <a:r>
              <a:rPr dirty="0" sz="1800" spc="-484">
                <a:latin typeface="Arial"/>
                <a:cs typeface="Arial"/>
              </a:rPr>
              <a:t>h</a:t>
            </a:r>
            <a:r>
              <a:rPr dirty="0" baseline="4629" sz="2700" spc="-727">
                <a:latin typeface="Arial"/>
                <a:cs typeface="Arial"/>
              </a:rPr>
              <a:t>n</a:t>
            </a:r>
            <a:r>
              <a:rPr dirty="0" sz="1800" spc="-484">
                <a:latin typeface="Arial"/>
                <a:cs typeface="Arial"/>
              </a:rPr>
              <a:t>w</a:t>
            </a:r>
            <a:r>
              <a:rPr dirty="0" baseline="4629" sz="2700" spc="-727">
                <a:latin typeface="Arial"/>
                <a:cs typeface="Arial"/>
              </a:rPr>
              <a:t>w</a:t>
            </a:r>
            <a:r>
              <a:rPr dirty="0" sz="1800" spc="-484">
                <a:latin typeface="Arial"/>
                <a:cs typeface="Arial"/>
              </a:rPr>
              <a:t>e</a:t>
            </a:r>
            <a:r>
              <a:rPr dirty="0" baseline="4629" sz="2700" spc="-727">
                <a:latin typeface="Arial"/>
                <a:cs typeface="Arial"/>
              </a:rPr>
              <a:t>e</a:t>
            </a:r>
            <a:r>
              <a:rPr dirty="0" sz="1800" spc="-484">
                <a:latin typeface="Arial"/>
                <a:cs typeface="Arial"/>
              </a:rPr>
              <a:t>r</a:t>
            </a:r>
            <a:r>
              <a:rPr dirty="0" baseline="4629" sz="2700" spc="-727">
                <a:latin typeface="Arial"/>
                <a:cs typeface="Arial"/>
              </a:rPr>
              <a:t>n</a:t>
            </a:r>
            <a:r>
              <a:rPr dirty="0" sz="1800" spc="-484">
                <a:latin typeface="Arial"/>
                <a:cs typeface="Arial"/>
              </a:rPr>
              <a:t>!  </a:t>
            </a:r>
            <a:r>
              <a:rPr dirty="0" baseline="4629" sz="2700">
                <a:latin typeface="Arial"/>
                <a:cs typeface="Arial"/>
              </a:rPr>
              <a:t>den</a:t>
            </a:r>
            <a:endParaRPr baseline="4629" sz="2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32045" y="395947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0" y="0"/>
                </a:moveTo>
                <a:lnTo>
                  <a:pt x="360044" y="0"/>
                </a:lnTo>
              </a:path>
            </a:pathLst>
          </a:custGeom>
          <a:ln w="698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6747" y="2080648"/>
            <a:ext cx="1851660" cy="3987165"/>
            <a:chOff x="3856747" y="2080648"/>
            <a:chExt cx="1851660" cy="3987165"/>
          </a:xfrm>
        </p:grpSpPr>
        <p:sp>
          <p:nvSpPr>
            <p:cNvPr id="3" name="object 3"/>
            <p:cNvSpPr/>
            <p:nvPr/>
          </p:nvSpPr>
          <p:spPr>
            <a:xfrm>
              <a:off x="3856736" y="2080653"/>
              <a:ext cx="1851660" cy="3987165"/>
            </a:xfrm>
            <a:custGeom>
              <a:avLst/>
              <a:gdLst/>
              <a:ahLst/>
              <a:cxnLst/>
              <a:rect l="l" t="t" r="r" b="b"/>
              <a:pathLst>
                <a:path w="1851660" h="3987165">
                  <a:moveTo>
                    <a:pt x="1315085" y="895769"/>
                  </a:moveTo>
                  <a:lnTo>
                    <a:pt x="1062850" y="870381"/>
                  </a:lnTo>
                  <a:lnTo>
                    <a:pt x="999388" y="725830"/>
                  </a:lnTo>
                  <a:lnTo>
                    <a:pt x="967676" y="698792"/>
                  </a:lnTo>
                  <a:lnTo>
                    <a:pt x="904214" y="616178"/>
                  </a:lnTo>
                  <a:lnTo>
                    <a:pt x="815378" y="554240"/>
                  </a:lnTo>
                  <a:lnTo>
                    <a:pt x="736066" y="512991"/>
                  </a:lnTo>
                  <a:lnTo>
                    <a:pt x="672604" y="524154"/>
                  </a:lnTo>
                  <a:lnTo>
                    <a:pt x="626618" y="570230"/>
                  </a:lnTo>
                  <a:lnTo>
                    <a:pt x="590130" y="709968"/>
                  </a:lnTo>
                  <a:lnTo>
                    <a:pt x="604405" y="870381"/>
                  </a:lnTo>
                  <a:lnTo>
                    <a:pt x="642467" y="1024458"/>
                  </a:lnTo>
                  <a:lnTo>
                    <a:pt x="683717" y="1143508"/>
                  </a:lnTo>
                  <a:lnTo>
                    <a:pt x="763028" y="1267498"/>
                  </a:lnTo>
                  <a:lnTo>
                    <a:pt x="831240" y="1318260"/>
                  </a:lnTo>
                  <a:lnTo>
                    <a:pt x="924826" y="1318260"/>
                  </a:lnTo>
                  <a:lnTo>
                    <a:pt x="1020025" y="1283360"/>
                  </a:lnTo>
                  <a:lnTo>
                    <a:pt x="1067600" y="1194396"/>
                  </a:lnTo>
                  <a:lnTo>
                    <a:pt x="1092987" y="1081570"/>
                  </a:lnTo>
                  <a:lnTo>
                    <a:pt x="1083475" y="941832"/>
                  </a:lnTo>
                  <a:lnTo>
                    <a:pt x="1304023" y="957707"/>
                  </a:lnTo>
                  <a:lnTo>
                    <a:pt x="1315085" y="895769"/>
                  </a:lnTo>
                  <a:close/>
                </a:path>
                <a:path w="1851660" h="3987165">
                  <a:moveTo>
                    <a:pt x="1449971" y="92138"/>
                  </a:moveTo>
                  <a:lnTo>
                    <a:pt x="1418183" y="34899"/>
                  </a:lnTo>
                  <a:lnTo>
                    <a:pt x="1354747" y="4699"/>
                  </a:lnTo>
                  <a:lnTo>
                    <a:pt x="1284960" y="0"/>
                  </a:lnTo>
                  <a:lnTo>
                    <a:pt x="1211961" y="14211"/>
                  </a:lnTo>
                  <a:lnTo>
                    <a:pt x="1196098" y="46075"/>
                  </a:lnTo>
                  <a:lnTo>
                    <a:pt x="1221473" y="61937"/>
                  </a:lnTo>
                  <a:lnTo>
                    <a:pt x="1291323" y="46075"/>
                  </a:lnTo>
                  <a:lnTo>
                    <a:pt x="1354747" y="46075"/>
                  </a:lnTo>
                  <a:lnTo>
                    <a:pt x="1395945" y="96837"/>
                  </a:lnTo>
                  <a:lnTo>
                    <a:pt x="1386408" y="154076"/>
                  </a:lnTo>
                  <a:lnTo>
                    <a:pt x="1348397" y="190500"/>
                  </a:lnTo>
                  <a:lnTo>
                    <a:pt x="1253210" y="200152"/>
                  </a:lnTo>
                  <a:lnTo>
                    <a:pt x="1196098" y="236575"/>
                  </a:lnTo>
                  <a:lnTo>
                    <a:pt x="1180236" y="298500"/>
                  </a:lnTo>
                  <a:lnTo>
                    <a:pt x="1221473" y="314502"/>
                  </a:lnTo>
                  <a:lnTo>
                    <a:pt x="1237335" y="266776"/>
                  </a:lnTo>
                  <a:lnTo>
                    <a:pt x="1284960" y="236575"/>
                  </a:lnTo>
                  <a:lnTo>
                    <a:pt x="1364284" y="236575"/>
                  </a:lnTo>
                  <a:lnTo>
                    <a:pt x="1418183" y="200152"/>
                  </a:lnTo>
                  <a:lnTo>
                    <a:pt x="1449971" y="138087"/>
                  </a:lnTo>
                  <a:lnTo>
                    <a:pt x="1449971" y="92138"/>
                  </a:lnTo>
                  <a:close/>
                </a:path>
                <a:path w="1851660" h="3987165">
                  <a:moveTo>
                    <a:pt x="1851291" y="3870718"/>
                  </a:moveTo>
                  <a:lnTo>
                    <a:pt x="1813166" y="3829418"/>
                  </a:lnTo>
                  <a:lnTo>
                    <a:pt x="1640268" y="3824655"/>
                  </a:lnTo>
                  <a:lnTo>
                    <a:pt x="1518107" y="3840530"/>
                  </a:lnTo>
                  <a:lnTo>
                    <a:pt x="1456194" y="3870718"/>
                  </a:lnTo>
                  <a:lnTo>
                    <a:pt x="1465732" y="3799230"/>
                  </a:lnTo>
                  <a:lnTo>
                    <a:pt x="1529295" y="3689642"/>
                  </a:lnTo>
                  <a:lnTo>
                    <a:pt x="1581543" y="3519690"/>
                  </a:lnTo>
                  <a:lnTo>
                    <a:pt x="1624380" y="3375152"/>
                  </a:lnTo>
                  <a:lnTo>
                    <a:pt x="1592732" y="3209975"/>
                  </a:lnTo>
                  <a:lnTo>
                    <a:pt x="1545056" y="3033661"/>
                  </a:lnTo>
                  <a:lnTo>
                    <a:pt x="1449971" y="2831947"/>
                  </a:lnTo>
                  <a:lnTo>
                    <a:pt x="1313434" y="2646172"/>
                  </a:lnTo>
                  <a:lnTo>
                    <a:pt x="1197686" y="2511133"/>
                  </a:lnTo>
                  <a:lnTo>
                    <a:pt x="1194396" y="2508758"/>
                  </a:lnTo>
                  <a:lnTo>
                    <a:pt x="1223060" y="2382443"/>
                  </a:lnTo>
                  <a:lnTo>
                    <a:pt x="1223060" y="2223566"/>
                  </a:lnTo>
                  <a:lnTo>
                    <a:pt x="1245273" y="2231542"/>
                  </a:lnTo>
                  <a:lnTo>
                    <a:pt x="1349921" y="2272919"/>
                  </a:lnTo>
                  <a:lnTo>
                    <a:pt x="1418183" y="2341194"/>
                  </a:lnTo>
                  <a:lnTo>
                    <a:pt x="1465732" y="2325205"/>
                  </a:lnTo>
                  <a:lnTo>
                    <a:pt x="1511744" y="2279269"/>
                  </a:lnTo>
                  <a:lnTo>
                    <a:pt x="1397596" y="2217204"/>
                  </a:lnTo>
                  <a:lnTo>
                    <a:pt x="1276946" y="2185479"/>
                  </a:lnTo>
                  <a:lnTo>
                    <a:pt x="1223060" y="2162048"/>
                  </a:lnTo>
                  <a:lnTo>
                    <a:pt x="1223060" y="2155266"/>
                  </a:lnTo>
                  <a:lnTo>
                    <a:pt x="1220228" y="2103424"/>
                  </a:lnTo>
                  <a:lnTo>
                    <a:pt x="1307084" y="2086991"/>
                  </a:lnTo>
                  <a:lnTo>
                    <a:pt x="1370647" y="2045741"/>
                  </a:lnTo>
                  <a:lnTo>
                    <a:pt x="1491157" y="1978990"/>
                  </a:lnTo>
                  <a:lnTo>
                    <a:pt x="1591081" y="1886839"/>
                  </a:lnTo>
                  <a:lnTo>
                    <a:pt x="1654505" y="1735937"/>
                  </a:lnTo>
                  <a:lnTo>
                    <a:pt x="1622856" y="1685175"/>
                  </a:lnTo>
                  <a:lnTo>
                    <a:pt x="1559420" y="1602511"/>
                  </a:lnTo>
                  <a:lnTo>
                    <a:pt x="1559420" y="1767801"/>
                  </a:lnTo>
                  <a:lnTo>
                    <a:pt x="1491157" y="1875802"/>
                  </a:lnTo>
                  <a:lnTo>
                    <a:pt x="1397596" y="1978990"/>
                  </a:lnTo>
                  <a:lnTo>
                    <a:pt x="1229410" y="2045741"/>
                  </a:lnTo>
                  <a:lnTo>
                    <a:pt x="1217434" y="2051926"/>
                  </a:lnTo>
                  <a:lnTo>
                    <a:pt x="1213561" y="1980628"/>
                  </a:lnTo>
                  <a:lnTo>
                    <a:pt x="1191348" y="1799526"/>
                  </a:lnTo>
                  <a:lnTo>
                    <a:pt x="1165961" y="1645450"/>
                  </a:lnTo>
                  <a:lnTo>
                    <a:pt x="1113612" y="1532750"/>
                  </a:lnTo>
                  <a:lnTo>
                    <a:pt x="1111453" y="1529575"/>
                  </a:lnTo>
                  <a:lnTo>
                    <a:pt x="1113612" y="1529575"/>
                  </a:lnTo>
                  <a:lnTo>
                    <a:pt x="1213561" y="1534274"/>
                  </a:lnTo>
                  <a:lnTo>
                    <a:pt x="1365808" y="1565998"/>
                  </a:lnTo>
                  <a:lnTo>
                    <a:pt x="1491157" y="1653451"/>
                  </a:lnTo>
                  <a:lnTo>
                    <a:pt x="1543532" y="1715376"/>
                  </a:lnTo>
                  <a:lnTo>
                    <a:pt x="1559420" y="1767801"/>
                  </a:lnTo>
                  <a:lnTo>
                    <a:pt x="1559420" y="1602511"/>
                  </a:lnTo>
                  <a:lnTo>
                    <a:pt x="1449971" y="1534274"/>
                  </a:lnTo>
                  <a:lnTo>
                    <a:pt x="1302372" y="1451648"/>
                  </a:lnTo>
                  <a:lnTo>
                    <a:pt x="1161211" y="1426273"/>
                  </a:lnTo>
                  <a:lnTo>
                    <a:pt x="1024775" y="1410411"/>
                  </a:lnTo>
                  <a:lnTo>
                    <a:pt x="1022845" y="1413687"/>
                  </a:lnTo>
                  <a:lnTo>
                    <a:pt x="959739" y="1377022"/>
                  </a:lnTo>
                  <a:lnTo>
                    <a:pt x="897864" y="1377022"/>
                  </a:lnTo>
                  <a:lnTo>
                    <a:pt x="829652" y="1408760"/>
                  </a:lnTo>
                  <a:lnTo>
                    <a:pt x="817930" y="1454480"/>
                  </a:lnTo>
                  <a:lnTo>
                    <a:pt x="723379" y="1421574"/>
                  </a:lnTo>
                  <a:lnTo>
                    <a:pt x="582193" y="1364335"/>
                  </a:lnTo>
                  <a:lnTo>
                    <a:pt x="487006" y="1348473"/>
                  </a:lnTo>
                  <a:lnTo>
                    <a:pt x="393420" y="1318260"/>
                  </a:lnTo>
                  <a:lnTo>
                    <a:pt x="220497" y="1251508"/>
                  </a:lnTo>
                  <a:lnTo>
                    <a:pt x="136436" y="1173708"/>
                  </a:lnTo>
                  <a:lnTo>
                    <a:pt x="120561" y="1111770"/>
                  </a:lnTo>
                  <a:lnTo>
                    <a:pt x="141185" y="992606"/>
                  </a:lnTo>
                  <a:lnTo>
                    <a:pt x="188785" y="868730"/>
                  </a:lnTo>
                  <a:lnTo>
                    <a:pt x="261759" y="729005"/>
                  </a:lnTo>
                  <a:lnTo>
                    <a:pt x="314109" y="620991"/>
                  </a:lnTo>
                  <a:lnTo>
                    <a:pt x="402932" y="522516"/>
                  </a:lnTo>
                  <a:lnTo>
                    <a:pt x="418807" y="559066"/>
                  </a:lnTo>
                  <a:lnTo>
                    <a:pt x="502869" y="574929"/>
                  </a:lnTo>
                  <a:lnTo>
                    <a:pt x="582193" y="554240"/>
                  </a:lnTo>
                  <a:lnTo>
                    <a:pt x="591705" y="506641"/>
                  </a:lnTo>
                  <a:lnTo>
                    <a:pt x="582193" y="451053"/>
                  </a:lnTo>
                  <a:lnTo>
                    <a:pt x="550468" y="389128"/>
                  </a:lnTo>
                  <a:lnTo>
                    <a:pt x="629780" y="368439"/>
                  </a:lnTo>
                  <a:lnTo>
                    <a:pt x="675779" y="389128"/>
                  </a:lnTo>
                  <a:lnTo>
                    <a:pt x="723379" y="444715"/>
                  </a:lnTo>
                  <a:lnTo>
                    <a:pt x="707517" y="506641"/>
                  </a:lnTo>
                  <a:lnTo>
                    <a:pt x="766203" y="506641"/>
                  </a:lnTo>
                  <a:lnTo>
                    <a:pt x="782066" y="430364"/>
                  </a:lnTo>
                  <a:lnTo>
                    <a:pt x="739228" y="357390"/>
                  </a:lnTo>
                  <a:lnTo>
                    <a:pt x="675779" y="311327"/>
                  </a:lnTo>
                  <a:lnTo>
                    <a:pt x="591705" y="306501"/>
                  </a:lnTo>
                  <a:lnTo>
                    <a:pt x="487006" y="336702"/>
                  </a:lnTo>
                  <a:lnTo>
                    <a:pt x="529844" y="336702"/>
                  </a:lnTo>
                  <a:lnTo>
                    <a:pt x="425145" y="382778"/>
                  </a:lnTo>
                  <a:lnTo>
                    <a:pt x="341071" y="476440"/>
                  </a:lnTo>
                  <a:lnTo>
                    <a:pt x="230022" y="636854"/>
                  </a:lnTo>
                  <a:lnTo>
                    <a:pt x="141185" y="790930"/>
                  </a:lnTo>
                  <a:lnTo>
                    <a:pt x="46012" y="976744"/>
                  </a:lnTo>
                  <a:lnTo>
                    <a:pt x="0" y="1100734"/>
                  </a:lnTo>
                  <a:lnTo>
                    <a:pt x="9525" y="1194396"/>
                  </a:lnTo>
                  <a:lnTo>
                    <a:pt x="93599" y="1272197"/>
                  </a:lnTo>
                  <a:lnTo>
                    <a:pt x="220497" y="1359509"/>
                  </a:lnTo>
                  <a:lnTo>
                    <a:pt x="402932" y="1437436"/>
                  </a:lnTo>
                  <a:lnTo>
                    <a:pt x="623430" y="1550136"/>
                  </a:lnTo>
                  <a:lnTo>
                    <a:pt x="718616" y="1597863"/>
                  </a:lnTo>
                  <a:lnTo>
                    <a:pt x="782066" y="1582000"/>
                  </a:lnTo>
                  <a:lnTo>
                    <a:pt x="803275" y="1560766"/>
                  </a:lnTo>
                  <a:lnTo>
                    <a:pt x="786828" y="1629587"/>
                  </a:lnTo>
                  <a:lnTo>
                    <a:pt x="786828" y="1888490"/>
                  </a:lnTo>
                  <a:lnTo>
                    <a:pt x="797941" y="2109203"/>
                  </a:lnTo>
                  <a:lnTo>
                    <a:pt x="818553" y="2306167"/>
                  </a:lnTo>
                  <a:lnTo>
                    <a:pt x="845515" y="2414181"/>
                  </a:lnTo>
                  <a:lnTo>
                    <a:pt x="875665" y="2522182"/>
                  </a:lnTo>
                  <a:lnTo>
                    <a:pt x="878814" y="2525814"/>
                  </a:lnTo>
                  <a:lnTo>
                    <a:pt x="840765" y="2606446"/>
                  </a:lnTo>
                  <a:lnTo>
                    <a:pt x="793165" y="2817647"/>
                  </a:lnTo>
                  <a:lnTo>
                    <a:pt x="736066" y="3051137"/>
                  </a:lnTo>
                  <a:lnTo>
                    <a:pt x="683717" y="3287788"/>
                  </a:lnTo>
                  <a:lnTo>
                    <a:pt x="683717" y="3375152"/>
                  </a:lnTo>
                  <a:lnTo>
                    <a:pt x="736066" y="3530816"/>
                  </a:lnTo>
                  <a:lnTo>
                    <a:pt x="809040" y="3613404"/>
                  </a:lnTo>
                  <a:lnTo>
                    <a:pt x="877252" y="3716642"/>
                  </a:lnTo>
                  <a:lnTo>
                    <a:pt x="924826" y="3792893"/>
                  </a:lnTo>
                  <a:lnTo>
                    <a:pt x="904214" y="3829418"/>
                  </a:lnTo>
                  <a:lnTo>
                    <a:pt x="783653" y="3845306"/>
                  </a:lnTo>
                  <a:lnTo>
                    <a:pt x="588543" y="3875481"/>
                  </a:lnTo>
                  <a:lnTo>
                    <a:pt x="531418" y="3923131"/>
                  </a:lnTo>
                  <a:lnTo>
                    <a:pt x="579018" y="3964419"/>
                  </a:lnTo>
                  <a:lnTo>
                    <a:pt x="660095" y="3986784"/>
                  </a:lnTo>
                  <a:lnTo>
                    <a:pt x="704507" y="3986784"/>
                  </a:lnTo>
                  <a:lnTo>
                    <a:pt x="815378" y="3932656"/>
                  </a:lnTo>
                  <a:lnTo>
                    <a:pt x="908977" y="3891356"/>
                  </a:lnTo>
                  <a:lnTo>
                    <a:pt x="1029525" y="3875481"/>
                  </a:lnTo>
                  <a:lnTo>
                    <a:pt x="1077125" y="3861181"/>
                  </a:lnTo>
                  <a:lnTo>
                    <a:pt x="1061262" y="3808768"/>
                  </a:lnTo>
                  <a:lnTo>
                    <a:pt x="924826" y="3675354"/>
                  </a:lnTo>
                  <a:lnTo>
                    <a:pt x="845515" y="3535565"/>
                  </a:lnTo>
                  <a:lnTo>
                    <a:pt x="777303" y="3441865"/>
                  </a:lnTo>
                  <a:lnTo>
                    <a:pt x="767791" y="3349739"/>
                  </a:lnTo>
                  <a:lnTo>
                    <a:pt x="799515" y="3195675"/>
                  </a:lnTo>
                  <a:lnTo>
                    <a:pt x="872477" y="3035262"/>
                  </a:lnTo>
                  <a:lnTo>
                    <a:pt x="951801" y="2762059"/>
                  </a:lnTo>
                  <a:lnTo>
                    <a:pt x="1020025" y="2601633"/>
                  </a:lnTo>
                  <a:lnTo>
                    <a:pt x="1019111" y="2588247"/>
                  </a:lnTo>
                  <a:lnTo>
                    <a:pt x="1034300" y="2588933"/>
                  </a:lnTo>
                  <a:lnTo>
                    <a:pt x="1051471" y="2586215"/>
                  </a:lnTo>
                  <a:lnTo>
                    <a:pt x="1092987" y="2636532"/>
                  </a:lnTo>
                  <a:lnTo>
                    <a:pt x="1261135" y="2785884"/>
                  </a:lnTo>
                  <a:lnTo>
                    <a:pt x="1408658" y="2976486"/>
                  </a:lnTo>
                  <a:lnTo>
                    <a:pt x="1503870" y="3173438"/>
                  </a:lnTo>
                  <a:lnTo>
                    <a:pt x="1518107" y="3302101"/>
                  </a:lnTo>
                  <a:lnTo>
                    <a:pt x="1513408" y="3395802"/>
                  </a:lnTo>
                  <a:lnTo>
                    <a:pt x="1472082" y="3607054"/>
                  </a:lnTo>
                  <a:lnTo>
                    <a:pt x="1418183" y="3778580"/>
                  </a:lnTo>
                  <a:lnTo>
                    <a:pt x="1372171" y="3877068"/>
                  </a:lnTo>
                  <a:lnTo>
                    <a:pt x="1361109" y="3939006"/>
                  </a:lnTo>
                  <a:lnTo>
                    <a:pt x="1408658" y="3939006"/>
                  </a:lnTo>
                  <a:lnTo>
                    <a:pt x="1481620" y="3918369"/>
                  </a:lnTo>
                  <a:lnTo>
                    <a:pt x="1503870" y="3923131"/>
                  </a:lnTo>
                  <a:lnTo>
                    <a:pt x="1656156" y="3932656"/>
                  </a:lnTo>
                  <a:lnTo>
                    <a:pt x="1771967" y="3969194"/>
                  </a:lnTo>
                  <a:lnTo>
                    <a:pt x="1813166" y="3948544"/>
                  </a:lnTo>
                  <a:lnTo>
                    <a:pt x="1851291" y="38707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971942" y="2447559"/>
              <a:ext cx="84067" cy="856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4644" y="1240993"/>
            <a:ext cx="12299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Frag</a:t>
            </a:r>
            <a:r>
              <a:rPr dirty="0" sz="2400" spc="5" b="1">
                <a:latin typeface="Arial"/>
                <a:cs typeface="Arial"/>
              </a:rPr>
              <a:t>e</a:t>
            </a:r>
            <a:r>
              <a:rPr dirty="0" sz="2400" b="1">
                <a:latin typeface="Arial"/>
                <a:cs typeface="Arial"/>
              </a:rPr>
              <a:t>n?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48945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45000" y="0"/>
              <a:ext cx="4699000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851275" y="4941570"/>
              <a:ext cx="1224026" cy="14401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0993"/>
            <a:ext cx="357505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Weiterführende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Literatur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2113691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9372" y="2029155"/>
            <a:ext cx="6721475" cy="1699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Effective </a:t>
            </a:r>
            <a:r>
              <a:rPr dirty="0" sz="1800" spc="-5">
                <a:latin typeface="Arial"/>
                <a:cs typeface="Arial"/>
              </a:rPr>
              <a:t>Java </a:t>
            </a:r>
            <a:r>
              <a:rPr dirty="0" sz="1800">
                <a:latin typeface="Arial"/>
                <a:cs typeface="Arial"/>
              </a:rPr>
              <a:t>(2nd Edition), Joshua Bloch, Addison-Wesley,</a:t>
            </a:r>
            <a:r>
              <a:rPr dirty="0" sz="1800" spc="-2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2008</a:t>
            </a:r>
            <a:endParaRPr sz="1800">
              <a:latin typeface="Arial"/>
              <a:cs typeface="Arial"/>
            </a:endParaRPr>
          </a:p>
          <a:p>
            <a:pPr algn="just" marL="12700" marR="2010410">
              <a:lnSpc>
                <a:spcPct val="170100"/>
              </a:lnSpc>
            </a:pPr>
            <a:r>
              <a:rPr dirty="0" sz="1800" spc="-5">
                <a:latin typeface="Arial"/>
                <a:cs typeface="Arial"/>
              </a:rPr>
              <a:t>Der </a:t>
            </a:r>
            <a:r>
              <a:rPr dirty="0" sz="1800" spc="15">
                <a:latin typeface="Arial"/>
                <a:cs typeface="Arial"/>
              </a:rPr>
              <a:t>Weg </a:t>
            </a:r>
            <a:r>
              <a:rPr dirty="0" sz="1800" spc="-5">
                <a:latin typeface="Arial"/>
                <a:cs typeface="Arial"/>
              </a:rPr>
              <a:t>zum </a:t>
            </a:r>
            <a:r>
              <a:rPr dirty="0" sz="1800">
                <a:latin typeface="Arial"/>
                <a:cs typeface="Arial"/>
              </a:rPr>
              <a:t>Java-Profi, dpunkt-Verlag,</a:t>
            </a:r>
            <a:r>
              <a:rPr dirty="0" sz="1800" spc="-1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2011  Bug-Patterns in Java, Eric Allen, </a:t>
            </a:r>
            <a:r>
              <a:rPr dirty="0" sz="1800" spc="5">
                <a:latin typeface="Arial"/>
                <a:cs typeface="Arial"/>
              </a:rPr>
              <a:t>Apress,</a:t>
            </a:r>
            <a:r>
              <a:rPr dirty="0" sz="1800" spc="-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2002  </a:t>
            </a:r>
            <a:r>
              <a:rPr dirty="0" sz="1800" spc="-10">
                <a:latin typeface="Arial"/>
                <a:cs typeface="Arial"/>
              </a:rPr>
              <a:t>More </a:t>
            </a:r>
            <a:r>
              <a:rPr dirty="0" sz="1800" spc="-5">
                <a:latin typeface="Arial"/>
                <a:cs typeface="Arial"/>
              </a:rPr>
              <a:t>Java </a:t>
            </a:r>
            <a:r>
              <a:rPr dirty="0" sz="1800">
                <a:latin typeface="Arial"/>
                <a:cs typeface="Arial"/>
              </a:rPr>
              <a:t>Pitfalls, </a:t>
            </a:r>
            <a:r>
              <a:rPr dirty="0" sz="1800" spc="5">
                <a:latin typeface="Arial"/>
                <a:cs typeface="Arial"/>
              </a:rPr>
              <a:t>Wiley,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2003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02" y="2580035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902" y="304637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1902" y="3512723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0993"/>
            <a:ext cx="357505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Weiterführende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Literatur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2113691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9372" y="2029155"/>
            <a:ext cx="6621145" cy="3977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Clean Code, Robert C. </a:t>
            </a:r>
            <a:r>
              <a:rPr dirty="0" sz="1800" spc="-5">
                <a:latin typeface="Arial"/>
                <a:cs typeface="Arial"/>
              </a:rPr>
              <a:t>Martin, </a:t>
            </a:r>
            <a:r>
              <a:rPr dirty="0" sz="1800">
                <a:latin typeface="Arial"/>
                <a:cs typeface="Arial"/>
              </a:rPr>
              <a:t>Prentice Hall,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2008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spc="-10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Clean Coder, Robert C. </a:t>
            </a:r>
            <a:r>
              <a:rPr dirty="0" sz="1800" spc="-5">
                <a:latin typeface="Arial"/>
                <a:cs typeface="Arial"/>
              </a:rPr>
              <a:t>Martin, </a:t>
            </a:r>
            <a:r>
              <a:rPr dirty="0" sz="1800">
                <a:latin typeface="Arial"/>
                <a:cs typeface="Arial"/>
              </a:rPr>
              <a:t>Prentice Hall,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2011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1800">
                <a:latin typeface="Arial"/>
                <a:cs typeface="Arial"/>
              </a:rPr>
              <a:t>Clean Coder: Verhaltensregeln für professionelle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Programmierer,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1800">
                <a:latin typeface="Arial"/>
                <a:cs typeface="Arial"/>
              </a:rPr>
              <a:t>Robert C. </a:t>
            </a:r>
            <a:r>
              <a:rPr dirty="0" sz="1800" spc="-5">
                <a:latin typeface="Arial"/>
                <a:cs typeface="Arial"/>
              </a:rPr>
              <a:t>Martin, </a:t>
            </a:r>
            <a:r>
              <a:rPr dirty="0" sz="1800">
                <a:latin typeface="Arial"/>
                <a:cs typeface="Arial"/>
              </a:rPr>
              <a:t>Addison-Wesley,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2011</a:t>
            </a:r>
            <a:endParaRPr sz="1800">
              <a:latin typeface="Arial"/>
              <a:cs typeface="Arial"/>
            </a:endParaRPr>
          </a:p>
          <a:p>
            <a:pPr marL="12700" marR="1096645">
              <a:lnSpc>
                <a:spcPts val="3670"/>
              </a:lnSpc>
              <a:spcBef>
                <a:spcPts val="375"/>
              </a:spcBef>
            </a:pPr>
            <a:r>
              <a:rPr dirty="0" sz="1800" spc="-10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Pragmatic Programmer, Addison-Wesley, 1999  Soft Skills für Softwareentwickler, dpunkt-Verlag,</a:t>
            </a:r>
            <a:r>
              <a:rPr dirty="0" sz="1800" spc="-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2010  </a:t>
            </a:r>
            <a:r>
              <a:rPr dirty="0" u="heavy" sz="18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http://www.clean</a:t>
            </a:r>
            <a:r>
              <a:rPr dirty="0" u="heavy" sz="18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-</a:t>
            </a:r>
            <a:r>
              <a:rPr dirty="0" u="heavy" sz="18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code</a:t>
            </a:r>
            <a:r>
              <a:rPr dirty="0" u="heavy" sz="18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-</a:t>
            </a:r>
            <a:r>
              <a:rPr dirty="0" u="heavy" sz="18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developer.de</a:t>
            </a:r>
            <a:endParaRPr sz="1800">
              <a:latin typeface="Arial"/>
              <a:cs typeface="Arial"/>
            </a:endParaRPr>
          </a:p>
          <a:p>
            <a:pPr marL="12700" marR="2593975">
              <a:lnSpc>
                <a:spcPts val="3670"/>
              </a:lnSpc>
              <a:spcBef>
                <a:spcPts val="15"/>
              </a:spcBef>
            </a:pPr>
            <a:r>
              <a:rPr dirty="0" u="heavy" sz="18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4"/>
              </a:rPr>
              <a:t>http://de.wikipedia.org/wiki/Clean_Code </a:t>
            </a:r>
            <a:r>
              <a:rPr dirty="0" sz="1800" spc="-5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dirty="0" u="heavy" sz="180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http://www.clean</a:t>
            </a:r>
            <a:r>
              <a:rPr dirty="0" u="heavy" sz="180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-</a:t>
            </a:r>
            <a:r>
              <a:rPr dirty="0" u="heavy" sz="180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code.info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02" y="2580035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902" y="3046379"/>
            <a:ext cx="140525" cy="151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1902" y="3924076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1902" y="4390420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1902" y="4856764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1902" y="5323108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1902" y="5789515"/>
            <a:ext cx="140525" cy="151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2" y="2258344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9372" y="2173935"/>
            <a:ext cx="6831965" cy="164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Arial"/>
                <a:cs typeface="Arial"/>
              </a:rPr>
              <a:t>Worin </a:t>
            </a:r>
            <a:r>
              <a:rPr dirty="0" sz="1800">
                <a:latin typeface="Arial"/>
                <a:cs typeface="Arial"/>
              </a:rPr>
              <a:t>siehst Du Probleme in der</a:t>
            </a:r>
            <a:r>
              <a:rPr dirty="0" sz="1800" spc="-1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Anwendung?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0100"/>
              </a:lnSpc>
              <a:spcBef>
                <a:spcPts val="215"/>
              </a:spcBef>
            </a:pPr>
            <a:r>
              <a:rPr dirty="0" sz="1800" spc="5">
                <a:latin typeface="Arial"/>
                <a:cs typeface="Arial"/>
              </a:rPr>
              <a:t>Welche </a:t>
            </a:r>
            <a:r>
              <a:rPr dirty="0" sz="1800">
                <a:latin typeface="Arial"/>
                <a:cs typeface="Arial"/>
              </a:rPr>
              <a:t>Art </a:t>
            </a:r>
            <a:r>
              <a:rPr dirty="0" sz="1800" spc="-5">
                <a:latin typeface="Arial"/>
                <a:cs typeface="Arial"/>
              </a:rPr>
              <a:t>von </a:t>
            </a:r>
            <a:r>
              <a:rPr dirty="0" sz="1800">
                <a:latin typeface="Arial"/>
                <a:cs typeface="Arial"/>
              </a:rPr>
              <a:t>Unterstützung brauchst </a:t>
            </a:r>
            <a:r>
              <a:rPr dirty="0" sz="1800" spc="-5">
                <a:latin typeface="Arial"/>
                <a:cs typeface="Arial"/>
              </a:rPr>
              <a:t>Du </a:t>
            </a:r>
            <a:r>
              <a:rPr dirty="0" sz="1800">
                <a:latin typeface="Arial"/>
                <a:cs typeface="Arial"/>
              </a:rPr>
              <a:t>im</a:t>
            </a:r>
            <a:r>
              <a:rPr dirty="0" sz="1800" spc="-17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Programmier-Alltag?  </a:t>
            </a:r>
            <a:r>
              <a:rPr dirty="0" sz="1800">
                <a:latin typeface="Arial"/>
                <a:cs typeface="Arial"/>
              </a:rPr>
              <a:t>Ist diese Selbstkontrolle so </a:t>
            </a:r>
            <a:r>
              <a:rPr dirty="0" sz="1800" spc="-5">
                <a:latin typeface="Arial"/>
                <a:cs typeface="Arial"/>
              </a:rPr>
              <a:t>schwer, </a:t>
            </a:r>
            <a:r>
              <a:rPr dirty="0" sz="1800">
                <a:latin typeface="Arial"/>
                <a:cs typeface="Arial"/>
              </a:rPr>
              <a:t>dass man ein </a:t>
            </a:r>
            <a:r>
              <a:rPr dirty="0" sz="1800" spc="-5">
                <a:latin typeface="Arial"/>
                <a:cs typeface="Arial"/>
              </a:rPr>
              <a:t>Team </a:t>
            </a:r>
            <a:r>
              <a:rPr dirty="0" sz="1800">
                <a:latin typeface="Arial"/>
                <a:cs typeface="Arial"/>
              </a:rPr>
              <a:t>Clean  Codingbenötigt?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02" y="2724688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1902" y="3191032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165608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Dis</a:t>
            </a:r>
            <a:r>
              <a:rPr dirty="0" sz="2400" spc="10" b="1">
                <a:latin typeface="Arial"/>
                <a:cs typeface="Arial"/>
              </a:rPr>
              <a:t>k</a:t>
            </a:r>
            <a:r>
              <a:rPr dirty="0" sz="2400" b="1">
                <a:latin typeface="Arial"/>
                <a:cs typeface="Arial"/>
              </a:rPr>
              <a:t>us</a:t>
            </a:r>
            <a:r>
              <a:rPr dirty="0" sz="2400" spc="5" b="1">
                <a:latin typeface="Arial"/>
                <a:cs typeface="Arial"/>
              </a:rPr>
              <a:t>s</a:t>
            </a:r>
            <a:r>
              <a:rPr dirty="0" sz="2400" b="1">
                <a:latin typeface="Arial"/>
                <a:cs typeface="Arial"/>
              </a:rPr>
              <a:t>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1943811"/>
            <a:ext cx="7651750" cy="670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Die in diesem Vortrag </a:t>
            </a:r>
            <a:r>
              <a:rPr dirty="0" sz="1800" spc="-5">
                <a:latin typeface="Arial"/>
                <a:cs typeface="Arial"/>
              </a:rPr>
              <a:t>verwendeten </a:t>
            </a:r>
            <a:r>
              <a:rPr dirty="0" sz="1800">
                <a:latin typeface="Arial"/>
                <a:cs typeface="Arial"/>
              </a:rPr>
              <a:t>Bilder stammen </a:t>
            </a:r>
            <a:r>
              <a:rPr dirty="0" sz="1800" spc="-5">
                <a:latin typeface="Arial"/>
                <a:cs typeface="Arial"/>
              </a:rPr>
              <a:t>von </a:t>
            </a:r>
            <a:r>
              <a:rPr dirty="0" sz="1800">
                <a:latin typeface="Arial"/>
                <a:cs typeface="Arial"/>
              </a:rPr>
              <a:t>folgenden</a:t>
            </a:r>
            <a:r>
              <a:rPr dirty="0" sz="1800" spc="-25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Quellen: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15"/>
              </a:spcBef>
              <a:tabLst>
                <a:tab pos="927100" algn="l"/>
              </a:tabLst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6:	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http://www.flickr.com/photos/pringels/3139474250/sizes/l/in/photostream/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2800857"/>
            <a:ext cx="44195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7: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298" y="2800857"/>
            <a:ext cx="45897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http://www.flickr.com/photos/23313526@N07/4948442428/sizes/l/in/photostream/ </a:t>
            </a:r>
            <a:r>
              <a:rPr dirty="0" sz="1000" spc="-5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4"/>
              </a:rPr>
              <a:t>http://www.flickr.com/photos/29747502@N03/2784238062/sizes/l/in/photostream/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644" y="3319094"/>
            <a:ext cx="441959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8: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298" y="3319094"/>
            <a:ext cx="438340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http://www.flickr.com/photos/buridansesel/6163446452/sizes/l/in/photostream/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644" y="3685159"/>
            <a:ext cx="44195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9: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9298" y="3658946"/>
            <a:ext cx="3563620" cy="5683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8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http://office.microsoft.com/en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us/images </a:t>
            </a:r>
            <a:r>
              <a:rPr dirty="0" sz="1000" spc="-5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http://officeimg.vo.msecnd.net/en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us/images/MB900443111.jpg </a:t>
            </a:r>
            <a:r>
              <a:rPr dirty="0" sz="1000" spc="-5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http://officeimg.vo.msecnd.net/en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us/images/MB900443251.jpg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644" y="4416933"/>
            <a:ext cx="512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10: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9298" y="4416933"/>
            <a:ext cx="22694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6"/>
              </a:rPr>
              <a:t>http://office.microsoft.com/en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6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6"/>
              </a:rPr>
              <a:t>us/images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644" y="4783073"/>
            <a:ext cx="512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11: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9298" y="4783073"/>
            <a:ext cx="286131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http://photos.signonsandiego.com/album55/mud02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4644" y="5148834"/>
            <a:ext cx="512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13: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9298" y="5148834"/>
            <a:ext cx="327787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http://www.sxc.hu/browse.phtml?f=download&amp;id=1099152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644" y="5514847"/>
            <a:ext cx="512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14: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9298" y="5514847"/>
            <a:ext cx="494728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http://upload.wikimedia.org/wikipedia/commons/9/91/22_West_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_view_from_window.jpg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243713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Bildernachweise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0993"/>
            <a:ext cx="11347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80" b="1">
                <a:latin typeface="Arial"/>
                <a:cs typeface="Arial"/>
              </a:rPr>
              <a:t>A</a:t>
            </a:r>
            <a:r>
              <a:rPr dirty="0" sz="2400" b="1">
                <a:latin typeface="Arial"/>
                <a:cs typeface="Arial"/>
              </a:rPr>
              <a:t>genda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2113691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9372" y="2029155"/>
            <a:ext cx="6073140" cy="2166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Einleitung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latin typeface="Arial"/>
                <a:cs typeface="Arial"/>
              </a:rPr>
              <a:t>Ursachen </a:t>
            </a:r>
            <a:r>
              <a:rPr dirty="0" sz="1800" spc="-10" b="1">
                <a:latin typeface="Arial"/>
                <a:cs typeface="Arial"/>
              </a:rPr>
              <a:t>von </a:t>
            </a:r>
            <a:r>
              <a:rPr dirty="0" sz="1800" spc="-5" b="1">
                <a:latin typeface="Arial"/>
                <a:cs typeface="Arial"/>
              </a:rPr>
              <a:t>Dirty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Die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Clean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Code Developer</a:t>
            </a:r>
            <a:r>
              <a:rPr dirty="0" sz="1800" spc="-45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A6A6A6"/>
                </a:solidFill>
                <a:latin typeface="Arial"/>
                <a:cs typeface="Arial"/>
              </a:rPr>
              <a:t>Bewegung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Das Team Clean</a:t>
            </a:r>
            <a:r>
              <a:rPr dirty="0" sz="1800" spc="-50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Coding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Meinungen </a:t>
            </a:r>
            <a:r>
              <a:rPr dirty="0" sz="1800" spc="5" b="1">
                <a:solidFill>
                  <a:srgbClr val="A6A6A6"/>
                </a:solidFill>
                <a:latin typeface="Arial"/>
                <a:cs typeface="Arial"/>
              </a:rPr>
              <a:t>zu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Clean </a:t>
            </a:r>
            <a:r>
              <a:rPr dirty="0" sz="1800" spc="-5" b="1">
                <a:solidFill>
                  <a:srgbClr val="A6A6A6"/>
                </a:solidFill>
                <a:latin typeface="Arial"/>
                <a:cs typeface="Arial"/>
              </a:rPr>
              <a:t>Code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und zum Team Clean</a:t>
            </a:r>
            <a:r>
              <a:rPr dirty="0" sz="1800" spc="-114" b="1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A6A6A6"/>
                </a:solidFill>
                <a:latin typeface="Arial"/>
                <a:cs typeface="Arial"/>
              </a:rPr>
              <a:t>Coding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02" y="2580035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902" y="3046379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1902" y="3512723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1902" y="3978940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15594" y="1971714"/>
          <a:ext cx="4160520" cy="3620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155"/>
                <a:gridCol w="3427729"/>
              </a:tblGrid>
              <a:tr h="1352389">
                <a:tc>
                  <a:txBody>
                    <a:bodyPr/>
                    <a:lstStyle/>
                    <a:p>
                      <a:pPr marL="31750">
                        <a:lnSpc>
                          <a:spcPts val="1115"/>
                        </a:lnSpc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latin typeface="Arial"/>
                          <a:cs typeface="Arial"/>
                        </a:rPr>
                        <a:t>16: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18: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latin typeface="Arial"/>
                          <a:cs typeface="Arial"/>
                        </a:rPr>
                        <a:t>26: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27: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ts val="1115"/>
                        </a:lnSpc>
                      </a:pP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2"/>
                        </a:rPr>
                        <a:t>http://www.clker.com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just" marL="213995" marR="24130">
                        <a:lnSpc>
                          <a:spcPts val="2880"/>
                        </a:lnSpc>
                        <a:spcBef>
                          <a:spcPts val="375"/>
                        </a:spcBef>
                      </a:pP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http://www.sxc.hu/browse.phtml?f=download&amp;id=866819 </a:t>
                      </a:r>
                      <a:r>
                        <a:rPr dirty="0" sz="1000" spc="-5">
                          <a:solidFill>
                            <a:srgbClr val="0099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http://www.sxc.hu/browse.phtml?f=download&amp;id=544619 </a:t>
                      </a:r>
                      <a:r>
                        <a:rPr dirty="0" sz="1000" spc="-5">
                          <a:solidFill>
                            <a:srgbClr val="0099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</a:rPr>
                        <a:t>http://commons.wikimedia.org/wiki/File:Change.jpg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3659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30: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http://www.flickr.com/photos/ionics/6338284584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</a:tr>
              <a:tr h="54740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31: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http://www.f1online.de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2139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u="sng" sz="100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</a:rPr>
                        <a:t>http://www,flickr.com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</a:tr>
              <a:tr h="36730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33: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160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2"/>
                        </a:rPr>
                        <a:t>http://www.clker.com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1600"/>
                </a:tc>
              </a:tr>
              <a:tr h="3661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latin typeface="Arial"/>
                          <a:cs typeface="Arial"/>
                        </a:rPr>
                        <a:t>35: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2"/>
                        </a:rPr>
                        <a:t>http://www.clker.com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</a:tr>
              <a:tr h="3657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36: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http://www.clean</a:t>
                      </a: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-</a:t>
                      </a: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code</a:t>
                      </a: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-</a:t>
                      </a:r>
                      <a:r>
                        <a:rPr dirty="0" u="sng" sz="1000" spc="-5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developer.de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</a:tr>
              <a:tr h="254718">
                <a:tc>
                  <a:txBody>
                    <a:bodyPr/>
                    <a:lstStyle/>
                    <a:p>
                      <a:pPr marL="31750">
                        <a:lnSpc>
                          <a:spcPts val="1115"/>
                        </a:lnSpc>
                        <a:spcBef>
                          <a:spcPts val="790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Folie</a:t>
                      </a:r>
                      <a:r>
                        <a:rPr dirty="0" sz="10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latin typeface="Arial"/>
                          <a:cs typeface="Arial"/>
                        </a:rPr>
                        <a:t>38: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ts val="1115"/>
                        </a:lnSpc>
                        <a:spcBef>
                          <a:spcPts val="790"/>
                        </a:spcBef>
                      </a:pPr>
                      <a:r>
                        <a:rPr dirty="0" u="sng" sz="1000" spc="-10">
                          <a:solidFill>
                            <a:srgbClr val="009999"/>
                          </a:solidFill>
                          <a:uFill>
                            <a:solidFill>
                              <a:srgbClr val="009999"/>
                            </a:solidFill>
                          </a:uFill>
                          <a:latin typeface="Arial"/>
                          <a:cs typeface="Arial"/>
                          <a:hlinkClick r:id="rId8"/>
                        </a:rPr>
                        <a:t>http://photos.signonsandiego.com/album55/mud02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0330"/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243713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Bildernachweise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4280" y="1946859"/>
            <a:ext cx="3587115" cy="908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41,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43, 45:</a:t>
            </a:r>
            <a:r>
              <a:rPr dirty="0" sz="1000" spc="-195">
                <a:latin typeface="Arial"/>
                <a:cs typeface="Arial"/>
              </a:rPr>
              <a:t> 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http://www.clean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code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developer.de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27100" algn="l"/>
              </a:tabLst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58:	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http://www.flickr.com/photos/oskay/437341603/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27100" algn="l"/>
              </a:tabLst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60,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61:	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4"/>
              </a:rPr>
              <a:t>http://www.clker.com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4280" y="3044698"/>
            <a:ext cx="512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62: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9010" y="3018485"/>
            <a:ext cx="3248660" cy="385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9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http://openclipart.org/people/DooFi/DooFi_Piggybank.png </a:t>
            </a:r>
            <a:r>
              <a:rPr dirty="0" sz="1000" spc="-5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6"/>
              </a:rPr>
              <a:t>http://openclipart.org/people/lolonene/1309969161.png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280" y="3593719"/>
            <a:ext cx="512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65: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9010" y="3593719"/>
            <a:ext cx="535305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http://freepostermaker.com/uploads/saved_posters/free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poster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dnxeoi88fg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WILLIES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7"/>
              </a:rPr>
              <a:t>WASH.jpg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4280" y="3930158"/>
            <a:ext cx="7228840" cy="39179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927100" algn="l"/>
              </a:tabLst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69:	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8"/>
              </a:rPr>
              <a:t>http://office.microsoft.com/de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8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8"/>
              </a:rPr>
              <a:t>de/images/results.aspx?qu=frau+computer&amp;ex=1&amp;ctt=1#ai:MP900430491|</a:t>
            </a:r>
            <a:endParaRPr sz="1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40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9"/>
              </a:rPr>
              <a:t>http://office.microsoft.com/de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9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9"/>
              </a:rPr>
              <a:t>de/images/results.aspx?ex=2&amp;qu=frau%20b%C3%BCro%20stress#ai:MP900422409|mt:2|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4280" y="4508373"/>
            <a:ext cx="512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72: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9010" y="4482146"/>
            <a:ext cx="3234055" cy="38608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http://www.hborchert.de/medihumor.htm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http://hdfreewallpaper.info/fishy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ubuntu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1920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x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-</a:t>
            </a: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10"/>
              </a:rPr>
              <a:t>1080.html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7808" y="5057394"/>
            <a:ext cx="512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Folie</a:t>
            </a:r>
            <a:r>
              <a:rPr dirty="0" sz="1000" spc="-10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76: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9010" y="5057394"/>
            <a:ext cx="11982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000" spc="-5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4"/>
              </a:rPr>
              <a:t>http://www.clker.com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4280" y="5648959"/>
            <a:ext cx="71234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Hinweis: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Sämtliche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hier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nicht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aufgeführte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Bilder</a:t>
            </a:r>
            <a:r>
              <a:rPr dirty="0" sz="1200" spc="-5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(z.B.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auf </a:t>
            </a:r>
            <a:r>
              <a:rPr dirty="0" sz="1200" spc="5">
                <a:latin typeface="Arial"/>
                <a:cs typeface="Arial"/>
              </a:rPr>
              <a:t>Folie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28) wurden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von den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Autoren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selbst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erstellt.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243713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Bildernachweise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812672"/>
            <a:ext cx="170751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Eclipse-IDE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28" y="1274522"/>
            <a:ext cx="9137269" cy="558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37217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Infrastruktur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Entwicklung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1600" y="3693159"/>
            <a:ext cx="1505497" cy="1097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91865" y="2420861"/>
            <a:ext cx="660318" cy="1155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99990" y="4673777"/>
            <a:ext cx="3552074" cy="1053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40171" y="2492870"/>
            <a:ext cx="660318" cy="1155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04054" y="3760469"/>
            <a:ext cx="1086485" cy="748665"/>
          </a:xfrm>
          <a:custGeom>
            <a:avLst/>
            <a:gdLst/>
            <a:ahLst/>
            <a:cxnLst/>
            <a:rect l="l" t="t" r="r" b="b"/>
            <a:pathLst>
              <a:path w="1086485" h="748664">
                <a:moveTo>
                  <a:pt x="796417" y="9271"/>
                </a:moveTo>
                <a:lnTo>
                  <a:pt x="787781" y="0"/>
                </a:lnTo>
                <a:lnTo>
                  <a:pt x="21882" y="719429"/>
                </a:lnTo>
                <a:lnTo>
                  <a:pt x="40386" y="657225"/>
                </a:lnTo>
                <a:lnTo>
                  <a:pt x="41402" y="653923"/>
                </a:lnTo>
                <a:lnTo>
                  <a:pt x="39497" y="650367"/>
                </a:lnTo>
                <a:lnTo>
                  <a:pt x="36068" y="649351"/>
                </a:lnTo>
                <a:lnTo>
                  <a:pt x="32766" y="648335"/>
                </a:lnTo>
                <a:lnTo>
                  <a:pt x="29210" y="650367"/>
                </a:lnTo>
                <a:lnTo>
                  <a:pt x="28117" y="653923"/>
                </a:lnTo>
                <a:lnTo>
                  <a:pt x="0" y="748665"/>
                </a:lnTo>
                <a:lnTo>
                  <a:pt x="17094" y="744728"/>
                </a:lnTo>
                <a:lnTo>
                  <a:pt x="99949" y="725678"/>
                </a:lnTo>
                <a:lnTo>
                  <a:pt x="102108" y="722249"/>
                </a:lnTo>
                <a:lnTo>
                  <a:pt x="100584" y="715391"/>
                </a:lnTo>
                <a:lnTo>
                  <a:pt x="97155" y="713359"/>
                </a:lnTo>
                <a:lnTo>
                  <a:pt x="30670" y="728560"/>
                </a:lnTo>
                <a:lnTo>
                  <a:pt x="796417" y="9271"/>
                </a:lnTo>
                <a:close/>
              </a:path>
              <a:path w="1086485" h="748664">
                <a:moveTo>
                  <a:pt x="1085977" y="40513"/>
                </a:moveTo>
                <a:lnTo>
                  <a:pt x="1074166" y="35687"/>
                </a:lnTo>
                <a:lnTo>
                  <a:pt x="799782" y="712774"/>
                </a:lnTo>
                <a:lnTo>
                  <a:pt x="790575" y="648716"/>
                </a:lnTo>
                <a:lnTo>
                  <a:pt x="790067" y="645287"/>
                </a:lnTo>
                <a:lnTo>
                  <a:pt x="786765" y="642874"/>
                </a:lnTo>
                <a:lnTo>
                  <a:pt x="779907" y="643890"/>
                </a:lnTo>
                <a:lnTo>
                  <a:pt x="777494" y="647065"/>
                </a:lnTo>
                <a:lnTo>
                  <a:pt x="792099" y="748665"/>
                </a:lnTo>
                <a:lnTo>
                  <a:pt x="804087" y="739394"/>
                </a:lnTo>
                <a:lnTo>
                  <a:pt x="873252" y="685927"/>
                </a:lnTo>
                <a:lnTo>
                  <a:pt x="873760" y="681990"/>
                </a:lnTo>
                <a:lnTo>
                  <a:pt x="871601" y="679196"/>
                </a:lnTo>
                <a:lnTo>
                  <a:pt x="869569" y="676402"/>
                </a:lnTo>
                <a:lnTo>
                  <a:pt x="865505" y="675894"/>
                </a:lnTo>
                <a:lnTo>
                  <a:pt x="811441" y="717664"/>
                </a:lnTo>
                <a:lnTo>
                  <a:pt x="1085977" y="40513"/>
                </a:lnTo>
                <a:close/>
              </a:path>
            </a:pathLst>
          </a:custGeom>
          <a:solidFill>
            <a:srgbClr val="B6DC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66764" y="3759961"/>
            <a:ext cx="1301750" cy="749300"/>
          </a:xfrm>
          <a:custGeom>
            <a:avLst/>
            <a:gdLst/>
            <a:ahLst/>
            <a:cxnLst/>
            <a:rect l="l" t="t" r="r" b="b"/>
            <a:pathLst>
              <a:path w="1301750" h="749300">
                <a:moveTo>
                  <a:pt x="437515" y="749173"/>
                </a:moveTo>
                <a:lnTo>
                  <a:pt x="437375" y="741680"/>
                </a:lnTo>
                <a:lnTo>
                  <a:pt x="435737" y="650367"/>
                </a:lnTo>
                <a:lnTo>
                  <a:pt x="435610" y="646557"/>
                </a:lnTo>
                <a:lnTo>
                  <a:pt x="432689" y="643763"/>
                </a:lnTo>
                <a:lnTo>
                  <a:pt x="429260" y="643890"/>
                </a:lnTo>
                <a:lnTo>
                  <a:pt x="425704" y="643890"/>
                </a:lnTo>
                <a:lnTo>
                  <a:pt x="423151" y="646557"/>
                </a:lnTo>
                <a:lnTo>
                  <a:pt x="423037" y="650367"/>
                </a:lnTo>
                <a:lnTo>
                  <a:pt x="424141" y="714984"/>
                </a:lnTo>
                <a:lnTo>
                  <a:pt x="10922" y="35306"/>
                </a:lnTo>
                <a:lnTo>
                  <a:pt x="0" y="41910"/>
                </a:lnTo>
                <a:lnTo>
                  <a:pt x="413385" y="721652"/>
                </a:lnTo>
                <a:lnTo>
                  <a:pt x="353314" y="689102"/>
                </a:lnTo>
                <a:lnTo>
                  <a:pt x="349504" y="690245"/>
                </a:lnTo>
                <a:lnTo>
                  <a:pt x="347853" y="693420"/>
                </a:lnTo>
                <a:lnTo>
                  <a:pt x="346075" y="696468"/>
                </a:lnTo>
                <a:lnTo>
                  <a:pt x="347218" y="700278"/>
                </a:lnTo>
                <a:lnTo>
                  <a:pt x="350393" y="701929"/>
                </a:lnTo>
                <a:lnTo>
                  <a:pt x="437515" y="749173"/>
                </a:lnTo>
                <a:close/>
              </a:path>
              <a:path w="1301750" h="749300">
                <a:moveTo>
                  <a:pt x="1301623" y="749173"/>
                </a:moveTo>
                <a:lnTo>
                  <a:pt x="1300683" y="747141"/>
                </a:lnTo>
                <a:lnTo>
                  <a:pt x="1260094" y="659130"/>
                </a:lnTo>
                <a:lnTo>
                  <a:pt x="1258697" y="655955"/>
                </a:lnTo>
                <a:lnTo>
                  <a:pt x="1254887" y="654558"/>
                </a:lnTo>
                <a:lnTo>
                  <a:pt x="1251712" y="656082"/>
                </a:lnTo>
                <a:lnTo>
                  <a:pt x="1248537" y="657479"/>
                </a:lnTo>
                <a:lnTo>
                  <a:pt x="1247140" y="661289"/>
                </a:lnTo>
                <a:lnTo>
                  <a:pt x="1248664" y="664464"/>
                </a:lnTo>
                <a:lnTo>
                  <a:pt x="1275689" y="723277"/>
                </a:lnTo>
                <a:lnTo>
                  <a:pt x="243459" y="0"/>
                </a:lnTo>
                <a:lnTo>
                  <a:pt x="236207" y="10414"/>
                </a:lnTo>
                <a:lnTo>
                  <a:pt x="1268399" y="733666"/>
                </a:lnTo>
                <a:lnTo>
                  <a:pt x="1203833" y="728345"/>
                </a:lnTo>
                <a:lnTo>
                  <a:pt x="1200404" y="727964"/>
                </a:lnTo>
                <a:lnTo>
                  <a:pt x="1197356" y="730631"/>
                </a:lnTo>
                <a:lnTo>
                  <a:pt x="1197127" y="733666"/>
                </a:lnTo>
                <a:lnTo>
                  <a:pt x="1196721" y="737616"/>
                </a:lnTo>
                <a:lnTo>
                  <a:pt x="1199388" y="740664"/>
                </a:lnTo>
                <a:lnTo>
                  <a:pt x="1301623" y="749173"/>
                </a:lnTo>
                <a:close/>
              </a:path>
            </a:pathLst>
          </a:custGeom>
          <a:solidFill>
            <a:srgbClr val="B6DC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660897" y="3983228"/>
            <a:ext cx="111252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0">
                <a:latin typeface="Arial"/>
                <a:cs typeface="Arial"/>
              </a:rPr>
              <a:t>Dep</a:t>
            </a:r>
            <a:r>
              <a:rPr dirty="0" sz="1600">
                <a:latin typeface="Arial"/>
                <a:cs typeface="Arial"/>
              </a:rPr>
              <a:t>lo</a:t>
            </a:r>
            <a:r>
              <a:rPr dirty="0" sz="1600" spc="-15">
                <a:latin typeface="Arial"/>
                <a:cs typeface="Arial"/>
              </a:rPr>
              <a:t>y</a:t>
            </a:r>
            <a:r>
              <a:rPr dirty="0" sz="1600" spc="30">
                <a:latin typeface="Arial"/>
                <a:cs typeface="Arial"/>
              </a:rPr>
              <a:t>m</a:t>
            </a:r>
            <a:r>
              <a:rPr dirty="0" sz="1600" spc="-10">
                <a:latin typeface="Arial"/>
                <a:cs typeface="Arial"/>
              </a:rPr>
              <a:t>en</a:t>
            </a:r>
            <a:r>
              <a:rPr dirty="0" sz="160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23694" y="3055239"/>
            <a:ext cx="1224280" cy="536575"/>
          </a:xfrm>
          <a:custGeom>
            <a:avLst/>
            <a:gdLst/>
            <a:ahLst/>
            <a:cxnLst/>
            <a:rect l="l" t="t" r="r" b="b"/>
            <a:pathLst>
              <a:path w="1224279" h="536575">
                <a:moveTo>
                  <a:pt x="66039" y="440309"/>
                </a:moveTo>
                <a:lnTo>
                  <a:pt x="61975" y="440816"/>
                </a:lnTo>
                <a:lnTo>
                  <a:pt x="59943" y="443611"/>
                </a:lnTo>
                <a:lnTo>
                  <a:pt x="0" y="522605"/>
                </a:lnTo>
                <a:lnTo>
                  <a:pt x="101726" y="536321"/>
                </a:lnTo>
                <a:lnTo>
                  <a:pt x="104901" y="533908"/>
                </a:lnTo>
                <a:lnTo>
                  <a:pt x="105410" y="530351"/>
                </a:lnTo>
                <a:lnTo>
                  <a:pt x="105791" y="526923"/>
                </a:lnTo>
                <a:lnTo>
                  <a:pt x="103378" y="523748"/>
                </a:lnTo>
                <a:lnTo>
                  <a:pt x="102520" y="523621"/>
                </a:lnTo>
                <a:lnTo>
                  <a:pt x="14097" y="523621"/>
                </a:lnTo>
                <a:lnTo>
                  <a:pt x="9143" y="511810"/>
                </a:lnTo>
                <a:lnTo>
                  <a:pt x="31042" y="502709"/>
                </a:lnTo>
                <a:lnTo>
                  <a:pt x="69976" y="451231"/>
                </a:lnTo>
                <a:lnTo>
                  <a:pt x="72136" y="448437"/>
                </a:lnTo>
                <a:lnTo>
                  <a:pt x="71628" y="444500"/>
                </a:lnTo>
                <a:lnTo>
                  <a:pt x="68833" y="442340"/>
                </a:lnTo>
                <a:lnTo>
                  <a:pt x="66039" y="440309"/>
                </a:lnTo>
                <a:close/>
              </a:path>
              <a:path w="1224279" h="536575">
                <a:moveTo>
                  <a:pt x="31042" y="502709"/>
                </a:moveTo>
                <a:lnTo>
                  <a:pt x="9143" y="511810"/>
                </a:lnTo>
                <a:lnTo>
                  <a:pt x="14097" y="523621"/>
                </a:lnTo>
                <a:lnTo>
                  <a:pt x="18984" y="521588"/>
                </a:lnTo>
                <a:lnTo>
                  <a:pt x="16763" y="521588"/>
                </a:lnTo>
                <a:lnTo>
                  <a:pt x="12445" y="511428"/>
                </a:lnTo>
                <a:lnTo>
                  <a:pt x="24448" y="511428"/>
                </a:lnTo>
                <a:lnTo>
                  <a:pt x="31042" y="502709"/>
                </a:lnTo>
                <a:close/>
              </a:path>
              <a:path w="1224279" h="536575">
                <a:moveTo>
                  <a:pt x="35831" y="514585"/>
                </a:moveTo>
                <a:lnTo>
                  <a:pt x="14097" y="523621"/>
                </a:lnTo>
                <a:lnTo>
                  <a:pt x="102520" y="523621"/>
                </a:lnTo>
                <a:lnTo>
                  <a:pt x="99949" y="523239"/>
                </a:lnTo>
                <a:lnTo>
                  <a:pt x="35831" y="514585"/>
                </a:lnTo>
                <a:close/>
              </a:path>
              <a:path w="1224279" h="536575">
                <a:moveTo>
                  <a:pt x="12445" y="511428"/>
                </a:moveTo>
                <a:lnTo>
                  <a:pt x="16763" y="521588"/>
                </a:lnTo>
                <a:lnTo>
                  <a:pt x="23336" y="512898"/>
                </a:lnTo>
                <a:lnTo>
                  <a:pt x="12445" y="511428"/>
                </a:lnTo>
                <a:close/>
              </a:path>
              <a:path w="1224279" h="536575">
                <a:moveTo>
                  <a:pt x="23336" y="512898"/>
                </a:moveTo>
                <a:lnTo>
                  <a:pt x="16763" y="521588"/>
                </a:lnTo>
                <a:lnTo>
                  <a:pt x="18984" y="521588"/>
                </a:lnTo>
                <a:lnTo>
                  <a:pt x="35831" y="514585"/>
                </a:lnTo>
                <a:lnTo>
                  <a:pt x="23336" y="512898"/>
                </a:lnTo>
                <a:close/>
              </a:path>
              <a:path w="1224279" h="536575">
                <a:moveTo>
                  <a:pt x="1188419" y="21744"/>
                </a:moveTo>
                <a:lnTo>
                  <a:pt x="31042" y="502709"/>
                </a:lnTo>
                <a:lnTo>
                  <a:pt x="23336" y="512898"/>
                </a:lnTo>
                <a:lnTo>
                  <a:pt x="35831" y="514585"/>
                </a:lnTo>
                <a:lnTo>
                  <a:pt x="1193345" y="33389"/>
                </a:lnTo>
                <a:lnTo>
                  <a:pt x="1200908" y="23432"/>
                </a:lnTo>
                <a:lnTo>
                  <a:pt x="1188419" y="21744"/>
                </a:lnTo>
                <a:close/>
              </a:path>
              <a:path w="1224279" h="536575">
                <a:moveTo>
                  <a:pt x="24448" y="511428"/>
                </a:moveTo>
                <a:lnTo>
                  <a:pt x="12445" y="511428"/>
                </a:lnTo>
                <a:lnTo>
                  <a:pt x="23336" y="512898"/>
                </a:lnTo>
                <a:lnTo>
                  <a:pt x="24448" y="511428"/>
                </a:lnTo>
                <a:close/>
              </a:path>
              <a:path w="1224279" h="536575">
                <a:moveTo>
                  <a:pt x="1216601" y="12700"/>
                </a:moveTo>
                <a:lnTo>
                  <a:pt x="1210183" y="12700"/>
                </a:lnTo>
                <a:lnTo>
                  <a:pt x="1215008" y="24384"/>
                </a:lnTo>
                <a:lnTo>
                  <a:pt x="1193345" y="33389"/>
                </a:lnTo>
                <a:lnTo>
                  <a:pt x="1154176" y="84962"/>
                </a:lnTo>
                <a:lnTo>
                  <a:pt x="1152017" y="87757"/>
                </a:lnTo>
                <a:lnTo>
                  <a:pt x="1152652" y="91821"/>
                </a:lnTo>
                <a:lnTo>
                  <a:pt x="1155445" y="93852"/>
                </a:lnTo>
                <a:lnTo>
                  <a:pt x="1158240" y="96012"/>
                </a:lnTo>
                <a:lnTo>
                  <a:pt x="1162177" y="95503"/>
                </a:lnTo>
                <a:lnTo>
                  <a:pt x="1164335" y="92710"/>
                </a:lnTo>
                <a:lnTo>
                  <a:pt x="1224153" y="13715"/>
                </a:lnTo>
                <a:lnTo>
                  <a:pt x="1216601" y="12700"/>
                </a:lnTo>
                <a:close/>
              </a:path>
              <a:path w="1224279" h="536575">
                <a:moveTo>
                  <a:pt x="1200908" y="23432"/>
                </a:moveTo>
                <a:lnTo>
                  <a:pt x="1193345" y="33389"/>
                </a:lnTo>
                <a:lnTo>
                  <a:pt x="1213787" y="24891"/>
                </a:lnTo>
                <a:lnTo>
                  <a:pt x="1211707" y="24891"/>
                </a:lnTo>
                <a:lnTo>
                  <a:pt x="1200908" y="23432"/>
                </a:lnTo>
                <a:close/>
              </a:path>
              <a:path w="1224279" h="536575">
                <a:moveTo>
                  <a:pt x="1207516" y="14732"/>
                </a:moveTo>
                <a:lnTo>
                  <a:pt x="1200908" y="23432"/>
                </a:lnTo>
                <a:lnTo>
                  <a:pt x="1211707" y="24891"/>
                </a:lnTo>
                <a:lnTo>
                  <a:pt x="1207516" y="14732"/>
                </a:lnTo>
                <a:close/>
              </a:path>
              <a:path w="1224279" h="536575">
                <a:moveTo>
                  <a:pt x="1211022" y="14732"/>
                </a:moveTo>
                <a:lnTo>
                  <a:pt x="1207516" y="14732"/>
                </a:lnTo>
                <a:lnTo>
                  <a:pt x="1211707" y="24891"/>
                </a:lnTo>
                <a:lnTo>
                  <a:pt x="1213787" y="24891"/>
                </a:lnTo>
                <a:lnTo>
                  <a:pt x="1215008" y="24384"/>
                </a:lnTo>
                <a:lnTo>
                  <a:pt x="1211022" y="14732"/>
                </a:lnTo>
                <a:close/>
              </a:path>
              <a:path w="1224279" h="536575">
                <a:moveTo>
                  <a:pt x="1210183" y="12700"/>
                </a:moveTo>
                <a:lnTo>
                  <a:pt x="1188419" y="21744"/>
                </a:lnTo>
                <a:lnTo>
                  <a:pt x="1200908" y="23432"/>
                </a:lnTo>
                <a:lnTo>
                  <a:pt x="1207516" y="14732"/>
                </a:lnTo>
                <a:lnTo>
                  <a:pt x="1211022" y="14732"/>
                </a:lnTo>
                <a:lnTo>
                  <a:pt x="1210183" y="12700"/>
                </a:lnTo>
                <a:close/>
              </a:path>
              <a:path w="1224279" h="536575">
                <a:moveTo>
                  <a:pt x="1122553" y="0"/>
                </a:moveTo>
                <a:lnTo>
                  <a:pt x="1119251" y="2412"/>
                </a:lnTo>
                <a:lnTo>
                  <a:pt x="1118870" y="5841"/>
                </a:lnTo>
                <a:lnTo>
                  <a:pt x="1118362" y="9398"/>
                </a:lnTo>
                <a:lnTo>
                  <a:pt x="1120775" y="12573"/>
                </a:lnTo>
                <a:lnTo>
                  <a:pt x="1188419" y="21744"/>
                </a:lnTo>
                <a:lnTo>
                  <a:pt x="1210183" y="12700"/>
                </a:lnTo>
                <a:lnTo>
                  <a:pt x="1216601" y="12700"/>
                </a:lnTo>
                <a:lnTo>
                  <a:pt x="1125982" y="508"/>
                </a:lnTo>
                <a:lnTo>
                  <a:pt x="1122553" y="0"/>
                </a:lnTo>
                <a:close/>
              </a:path>
            </a:pathLst>
          </a:custGeom>
          <a:solidFill>
            <a:srgbClr val="B6DC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3964" y="2945257"/>
            <a:ext cx="1512570" cy="103505"/>
          </a:xfrm>
          <a:custGeom>
            <a:avLst/>
            <a:gdLst/>
            <a:ahLst/>
            <a:cxnLst/>
            <a:rect l="l" t="t" r="r" b="b"/>
            <a:pathLst>
              <a:path w="1512570" h="103505">
                <a:moveTo>
                  <a:pt x="88646" y="0"/>
                </a:moveTo>
                <a:lnTo>
                  <a:pt x="0" y="51688"/>
                </a:lnTo>
                <a:lnTo>
                  <a:pt x="88646" y="103377"/>
                </a:lnTo>
                <a:lnTo>
                  <a:pt x="92456" y="102362"/>
                </a:lnTo>
                <a:lnTo>
                  <a:pt x="96012" y="96265"/>
                </a:lnTo>
                <a:lnTo>
                  <a:pt x="94996" y="92455"/>
                </a:lnTo>
                <a:lnTo>
                  <a:pt x="35995" y="58038"/>
                </a:lnTo>
                <a:lnTo>
                  <a:pt x="12573" y="58038"/>
                </a:lnTo>
                <a:lnTo>
                  <a:pt x="12573" y="45338"/>
                </a:lnTo>
                <a:lnTo>
                  <a:pt x="35995" y="45338"/>
                </a:lnTo>
                <a:lnTo>
                  <a:pt x="94996" y="10921"/>
                </a:lnTo>
                <a:lnTo>
                  <a:pt x="96012" y="7112"/>
                </a:lnTo>
                <a:lnTo>
                  <a:pt x="92456" y="1015"/>
                </a:lnTo>
                <a:lnTo>
                  <a:pt x="88646" y="0"/>
                </a:lnTo>
                <a:close/>
              </a:path>
              <a:path w="1512570" h="103505">
                <a:moveTo>
                  <a:pt x="1487079" y="51688"/>
                </a:moveTo>
                <a:lnTo>
                  <a:pt x="1417193" y="92455"/>
                </a:lnTo>
                <a:lnTo>
                  <a:pt x="1416177" y="96265"/>
                </a:lnTo>
                <a:lnTo>
                  <a:pt x="1419733" y="102362"/>
                </a:lnTo>
                <a:lnTo>
                  <a:pt x="1423543" y="103377"/>
                </a:lnTo>
                <a:lnTo>
                  <a:pt x="1501298" y="58038"/>
                </a:lnTo>
                <a:lnTo>
                  <a:pt x="1499615" y="58038"/>
                </a:lnTo>
                <a:lnTo>
                  <a:pt x="1499615" y="57150"/>
                </a:lnTo>
                <a:lnTo>
                  <a:pt x="1496440" y="57150"/>
                </a:lnTo>
                <a:lnTo>
                  <a:pt x="1487079" y="51688"/>
                </a:lnTo>
                <a:close/>
              </a:path>
              <a:path w="1512570" h="103505">
                <a:moveTo>
                  <a:pt x="35995" y="45338"/>
                </a:moveTo>
                <a:lnTo>
                  <a:pt x="12573" y="45338"/>
                </a:lnTo>
                <a:lnTo>
                  <a:pt x="12573" y="58038"/>
                </a:lnTo>
                <a:lnTo>
                  <a:pt x="35995" y="58038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7"/>
                </a:lnTo>
                <a:lnTo>
                  <a:pt x="34471" y="46227"/>
                </a:lnTo>
                <a:lnTo>
                  <a:pt x="35995" y="45338"/>
                </a:lnTo>
                <a:close/>
              </a:path>
              <a:path w="1512570" h="103505">
                <a:moveTo>
                  <a:pt x="1476193" y="45338"/>
                </a:moveTo>
                <a:lnTo>
                  <a:pt x="35995" y="45338"/>
                </a:lnTo>
                <a:lnTo>
                  <a:pt x="25109" y="51688"/>
                </a:lnTo>
                <a:lnTo>
                  <a:pt x="35995" y="58038"/>
                </a:lnTo>
                <a:lnTo>
                  <a:pt x="1476193" y="58038"/>
                </a:lnTo>
                <a:lnTo>
                  <a:pt x="1487079" y="51688"/>
                </a:lnTo>
                <a:lnTo>
                  <a:pt x="1476193" y="45338"/>
                </a:lnTo>
                <a:close/>
              </a:path>
              <a:path w="1512570" h="103505">
                <a:moveTo>
                  <a:pt x="1501298" y="45338"/>
                </a:moveTo>
                <a:lnTo>
                  <a:pt x="1499615" y="45338"/>
                </a:lnTo>
                <a:lnTo>
                  <a:pt x="1499615" y="58038"/>
                </a:lnTo>
                <a:lnTo>
                  <a:pt x="1501298" y="58038"/>
                </a:lnTo>
                <a:lnTo>
                  <a:pt x="1512189" y="51688"/>
                </a:lnTo>
                <a:lnTo>
                  <a:pt x="1501298" y="45338"/>
                </a:lnTo>
                <a:close/>
              </a:path>
              <a:path w="1512570" h="103505">
                <a:moveTo>
                  <a:pt x="15748" y="46227"/>
                </a:moveTo>
                <a:lnTo>
                  <a:pt x="15748" y="57150"/>
                </a:lnTo>
                <a:lnTo>
                  <a:pt x="25109" y="51688"/>
                </a:lnTo>
                <a:lnTo>
                  <a:pt x="15748" y="46227"/>
                </a:lnTo>
                <a:close/>
              </a:path>
              <a:path w="1512570" h="103505">
                <a:moveTo>
                  <a:pt x="25109" y="51688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8"/>
                </a:lnTo>
                <a:close/>
              </a:path>
              <a:path w="1512570" h="103505">
                <a:moveTo>
                  <a:pt x="1496440" y="46227"/>
                </a:moveTo>
                <a:lnTo>
                  <a:pt x="1487079" y="51688"/>
                </a:lnTo>
                <a:lnTo>
                  <a:pt x="1496440" y="57150"/>
                </a:lnTo>
                <a:lnTo>
                  <a:pt x="1496440" y="46227"/>
                </a:lnTo>
                <a:close/>
              </a:path>
              <a:path w="1512570" h="103505">
                <a:moveTo>
                  <a:pt x="1499615" y="46227"/>
                </a:moveTo>
                <a:lnTo>
                  <a:pt x="1496440" y="46227"/>
                </a:lnTo>
                <a:lnTo>
                  <a:pt x="1496440" y="57150"/>
                </a:lnTo>
                <a:lnTo>
                  <a:pt x="1499615" y="57150"/>
                </a:lnTo>
                <a:lnTo>
                  <a:pt x="1499615" y="46227"/>
                </a:lnTo>
                <a:close/>
              </a:path>
              <a:path w="1512570" h="103505">
                <a:moveTo>
                  <a:pt x="34471" y="46227"/>
                </a:moveTo>
                <a:lnTo>
                  <a:pt x="15748" y="46227"/>
                </a:lnTo>
                <a:lnTo>
                  <a:pt x="25109" y="51688"/>
                </a:lnTo>
                <a:lnTo>
                  <a:pt x="34471" y="46227"/>
                </a:lnTo>
                <a:close/>
              </a:path>
              <a:path w="1512570" h="103505">
                <a:moveTo>
                  <a:pt x="1423543" y="0"/>
                </a:moveTo>
                <a:lnTo>
                  <a:pt x="1419733" y="1015"/>
                </a:lnTo>
                <a:lnTo>
                  <a:pt x="1416177" y="7112"/>
                </a:lnTo>
                <a:lnTo>
                  <a:pt x="1417193" y="10921"/>
                </a:lnTo>
                <a:lnTo>
                  <a:pt x="1487079" y="51688"/>
                </a:lnTo>
                <a:lnTo>
                  <a:pt x="1496440" y="46227"/>
                </a:lnTo>
                <a:lnTo>
                  <a:pt x="1499615" y="46227"/>
                </a:lnTo>
                <a:lnTo>
                  <a:pt x="1499615" y="45338"/>
                </a:lnTo>
                <a:lnTo>
                  <a:pt x="1501298" y="45338"/>
                </a:lnTo>
                <a:lnTo>
                  <a:pt x="1423543" y="0"/>
                </a:lnTo>
                <a:close/>
              </a:path>
            </a:pathLst>
          </a:custGeom>
          <a:solidFill>
            <a:srgbClr val="B6DC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22680" y="4826254"/>
            <a:ext cx="130810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latin typeface="Arial"/>
                <a:cs typeface="Arial"/>
              </a:rPr>
              <a:t>Entwickler-PC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07994" y="3767073"/>
            <a:ext cx="47879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10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C</a:t>
            </a:r>
            <a:r>
              <a:rPr dirty="0" sz="1600" spc="5"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80382" y="5834888"/>
            <a:ext cx="33210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10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n</a:t>
            </a:r>
            <a:r>
              <a:rPr dirty="0" sz="160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16626" y="5856223"/>
            <a:ext cx="38925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5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b</a:t>
            </a:r>
            <a:r>
              <a:rPr dirty="0" sz="1600" spc="5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25514" y="5834888"/>
            <a:ext cx="34163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0">
                <a:latin typeface="Arial"/>
                <a:cs typeface="Arial"/>
              </a:rPr>
              <a:t>Re</a:t>
            </a:r>
            <a:r>
              <a:rPr dirty="0" sz="1600">
                <a:latin typeface="Arial"/>
                <a:cs typeface="Arial"/>
              </a:rPr>
              <a:t>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61631" y="5834888"/>
            <a:ext cx="45593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10">
                <a:latin typeface="Arial"/>
                <a:cs typeface="Arial"/>
              </a:rPr>
              <a:t>P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 spc="-10">
                <a:latin typeface="Arial"/>
                <a:cs typeface="Arial"/>
              </a:rPr>
              <a:t>o</a:t>
            </a:r>
            <a:r>
              <a:rPr dirty="0" sz="160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60897" y="2088591"/>
            <a:ext cx="122872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latin typeface="Arial"/>
                <a:cs typeface="Arial"/>
              </a:rPr>
              <a:t>Build-System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43910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Continuous </a:t>
            </a:r>
            <a:r>
              <a:rPr dirty="0" sz="2400" b="1">
                <a:latin typeface="Arial"/>
                <a:cs typeface="Arial"/>
              </a:rPr>
              <a:t>Build /</a:t>
            </a:r>
            <a:r>
              <a:rPr dirty="0" sz="2400" spc="-9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4222780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1902" y="5301772"/>
            <a:ext cx="140525" cy="15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34644" y="1943811"/>
            <a:ext cx="6025515" cy="390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Diese </a:t>
            </a:r>
            <a:r>
              <a:rPr dirty="0" sz="1800" spc="-5">
                <a:latin typeface="Arial"/>
                <a:cs typeface="Arial"/>
              </a:rPr>
              <a:t>Tools </a:t>
            </a:r>
            <a:r>
              <a:rPr dirty="0" sz="1800">
                <a:latin typeface="Arial"/>
                <a:cs typeface="Arial"/>
              </a:rPr>
              <a:t>ermöglichen einen automatischen Build</a:t>
            </a:r>
            <a:r>
              <a:rPr dirty="0" sz="1800" spc="-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der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eingecheckten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Sourcen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4"/>
              </a:spcBef>
              <a:buAutoNum type="arabicPeriod" startAt="2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Getriggert: Zeitgesteuert, per Hand,</a:t>
            </a:r>
            <a:r>
              <a:rPr dirty="0" sz="1800" spc="-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Einchecken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30"/>
              </a:spcBef>
              <a:buAutoNum type="arabicPeriod" startAt="2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ANT / </a:t>
            </a:r>
            <a:r>
              <a:rPr dirty="0" sz="1800" spc="-10">
                <a:latin typeface="Arial"/>
                <a:cs typeface="Arial"/>
              </a:rPr>
              <a:t>Maven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Skript-Integration</a:t>
            </a:r>
            <a:endParaRPr sz="1800">
              <a:latin typeface="Arial"/>
              <a:cs typeface="Arial"/>
            </a:endParaRPr>
          </a:p>
          <a:p>
            <a:pPr marL="356870" marR="3306445" indent="-344805">
              <a:lnSpc>
                <a:spcPct val="100000"/>
              </a:lnSpc>
              <a:spcBef>
                <a:spcPts val="434"/>
              </a:spcBef>
              <a:buAutoNum type="arabicPeriod" startAt="2"/>
              <a:tabLst>
                <a:tab pos="356870" algn="l"/>
                <a:tab pos="357505" algn="l"/>
              </a:tabLst>
            </a:pPr>
            <a:r>
              <a:rPr dirty="0" sz="1800">
                <a:latin typeface="Arial"/>
                <a:cs typeface="Arial"/>
              </a:rPr>
              <a:t>Automatisches</a:t>
            </a:r>
            <a:r>
              <a:rPr dirty="0" sz="1800" spc="-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Deploy-  ment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möglich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AutoNum type="arabicPeriod" startAt="2"/>
            </a:pPr>
            <a:endParaRPr sz="26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TeamCity</a:t>
            </a:r>
            <a:endParaRPr sz="1800">
              <a:latin typeface="Arial"/>
              <a:cs typeface="Arial"/>
            </a:endParaRPr>
          </a:p>
          <a:p>
            <a:pPr lvl="1" marL="756285" marR="3700145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Ab </a:t>
            </a:r>
            <a:r>
              <a:rPr dirty="0" sz="1800">
                <a:latin typeface="Arial"/>
                <a:cs typeface="Arial"/>
              </a:rPr>
              <a:t>einer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Größe  </a:t>
            </a:r>
            <a:r>
              <a:rPr dirty="0" sz="1800">
                <a:latin typeface="Arial"/>
                <a:cs typeface="Arial"/>
              </a:rPr>
              <a:t>kostenpflichtig</a:t>
            </a:r>
            <a:endParaRPr sz="18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1590"/>
              </a:spcBef>
            </a:pPr>
            <a:r>
              <a:rPr dirty="0" sz="1800" b="1">
                <a:latin typeface="Arial"/>
                <a:cs typeface="Arial"/>
              </a:rPr>
              <a:t>Hudson,</a:t>
            </a:r>
            <a:r>
              <a:rPr dirty="0" sz="1800" spc="-9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Jenkins</a:t>
            </a:r>
            <a:endParaRPr sz="1800">
              <a:latin typeface="Arial"/>
              <a:cs typeface="Arial"/>
            </a:endParaRPr>
          </a:p>
          <a:p>
            <a:pPr lvl="1" marL="756285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Open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3060" y="3229698"/>
            <a:ext cx="4895850" cy="3295650"/>
            <a:chOff x="3853060" y="3229698"/>
            <a:chExt cx="4895850" cy="3295650"/>
          </a:xfrm>
        </p:grpSpPr>
        <p:sp>
          <p:nvSpPr>
            <p:cNvPr id="7" name="object 7"/>
            <p:cNvSpPr/>
            <p:nvPr/>
          </p:nvSpPr>
          <p:spPr>
            <a:xfrm>
              <a:off x="3853060" y="3250296"/>
              <a:ext cx="4895460" cy="32544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92370" y="3229698"/>
              <a:ext cx="4256024" cy="32956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1244930"/>
            <a:ext cx="279146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Qu</a:t>
            </a:r>
            <a:r>
              <a:rPr dirty="0" sz="2400" spc="5" b="1">
                <a:latin typeface="Arial"/>
                <a:cs typeface="Arial"/>
              </a:rPr>
              <a:t>a</a:t>
            </a:r>
            <a:r>
              <a:rPr dirty="0" sz="2400" b="1">
                <a:latin typeface="Arial"/>
                <a:cs typeface="Arial"/>
              </a:rPr>
              <a:t>l</a:t>
            </a:r>
            <a:r>
              <a:rPr dirty="0" sz="2400" spc="5" b="1">
                <a:latin typeface="Arial"/>
                <a:cs typeface="Arial"/>
              </a:rPr>
              <a:t>i</a:t>
            </a:r>
            <a:r>
              <a:rPr dirty="0" sz="2400" spc="-10" b="1">
                <a:latin typeface="Arial"/>
                <a:cs typeface="Arial"/>
              </a:rPr>
              <a:t>t</a:t>
            </a:r>
            <a:r>
              <a:rPr dirty="0" sz="2400" b="1">
                <a:latin typeface="Arial"/>
                <a:cs typeface="Arial"/>
              </a:rPr>
              <a:t>ä</a:t>
            </a:r>
            <a:r>
              <a:rPr dirty="0" sz="2400" spc="-10" b="1">
                <a:latin typeface="Arial"/>
                <a:cs typeface="Arial"/>
              </a:rPr>
              <a:t>t</a:t>
            </a:r>
            <a:r>
              <a:rPr dirty="0" sz="2400" b="1">
                <a:latin typeface="Arial"/>
                <a:cs typeface="Arial"/>
              </a:rPr>
              <a:t>ssi</a:t>
            </a:r>
            <a:r>
              <a:rPr dirty="0" sz="2400" spc="5" b="1">
                <a:latin typeface="Arial"/>
                <a:cs typeface="Arial"/>
              </a:rPr>
              <a:t>c</a:t>
            </a:r>
            <a:r>
              <a:rPr dirty="0" sz="2400" b="1">
                <a:latin typeface="Arial"/>
                <a:cs typeface="Arial"/>
              </a:rPr>
              <a:t>herung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2" y="2028347"/>
            <a:ext cx="140525" cy="151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9372" y="1888934"/>
            <a:ext cx="4493895" cy="200152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800" b="1">
                <a:latin typeface="Arial"/>
                <a:cs typeface="Arial"/>
              </a:rPr>
              <a:t>Sonar</a:t>
            </a:r>
            <a:endParaRPr sz="1800">
              <a:latin typeface="Arial"/>
              <a:cs typeface="Arial"/>
            </a:endParaRPr>
          </a:p>
          <a:p>
            <a:pPr marL="411480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411480" algn="l"/>
                <a:tab pos="412115" algn="l"/>
              </a:tabLst>
            </a:pPr>
            <a:r>
              <a:rPr dirty="0" sz="1800" spc="-5">
                <a:latin typeface="Arial"/>
                <a:cs typeface="Arial"/>
              </a:rPr>
              <a:t>Open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  <a:p>
            <a:pPr marL="411480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411480" algn="l"/>
                <a:tab pos="412115" algn="l"/>
              </a:tabLst>
            </a:pPr>
            <a:r>
              <a:rPr dirty="0" sz="1800">
                <a:latin typeface="Arial"/>
                <a:cs typeface="Arial"/>
              </a:rPr>
              <a:t>Zusätzliches </a:t>
            </a:r>
            <a:r>
              <a:rPr dirty="0" sz="1800" spc="-10">
                <a:latin typeface="Arial"/>
                <a:cs typeface="Arial"/>
              </a:rPr>
              <a:t>Tool </a:t>
            </a:r>
            <a:r>
              <a:rPr dirty="0" sz="1800" spc="-5">
                <a:latin typeface="Arial"/>
                <a:cs typeface="Arial"/>
              </a:rPr>
              <a:t>zum </a:t>
            </a:r>
            <a:r>
              <a:rPr dirty="0" sz="1800">
                <a:latin typeface="Arial"/>
                <a:cs typeface="Arial"/>
              </a:rPr>
              <a:t>Continuous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Build</a:t>
            </a:r>
            <a:endParaRPr sz="1800">
              <a:latin typeface="Arial"/>
              <a:cs typeface="Arial"/>
            </a:endParaRPr>
          </a:p>
          <a:p>
            <a:pPr marL="411480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411480" algn="l"/>
                <a:tab pos="412115" algn="l"/>
              </a:tabLst>
            </a:pPr>
            <a:r>
              <a:rPr dirty="0" sz="1800">
                <a:latin typeface="Arial"/>
                <a:cs typeface="Arial"/>
              </a:rPr>
              <a:t>Berechnet zahlreiche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Code-Metriken</a:t>
            </a:r>
            <a:endParaRPr sz="1800">
              <a:latin typeface="Arial"/>
              <a:cs typeface="Arial"/>
            </a:endParaRPr>
          </a:p>
          <a:p>
            <a:pPr marL="411480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411480" algn="l"/>
                <a:tab pos="412115" algn="l"/>
              </a:tabLst>
            </a:pPr>
            <a:r>
              <a:rPr dirty="0" sz="1800" spc="-5">
                <a:latin typeface="Arial"/>
                <a:cs typeface="Arial"/>
              </a:rPr>
              <a:t>Erzeugt </a:t>
            </a:r>
            <a:r>
              <a:rPr dirty="0" sz="1800">
                <a:latin typeface="Arial"/>
                <a:cs typeface="Arial"/>
              </a:rPr>
              <a:t>schöne</a:t>
            </a:r>
            <a:r>
              <a:rPr dirty="0" sz="1800" spc="-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Grafiken</a:t>
            </a:r>
            <a:endParaRPr sz="1800">
              <a:latin typeface="Arial"/>
              <a:cs typeface="Arial"/>
            </a:endParaRPr>
          </a:p>
          <a:p>
            <a:pPr marL="411480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411480" algn="l"/>
                <a:tab pos="412115" algn="l"/>
              </a:tabLst>
            </a:pPr>
            <a:r>
              <a:rPr dirty="0" sz="1800">
                <a:latin typeface="Arial"/>
                <a:cs typeface="Arial"/>
              </a:rPr>
              <a:t>(Eigene) Plugins</a:t>
            </a:r>
            <a:r>
              <a:rPr dirty="0" sz="1800" spc="-11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möglich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5618" y="4118318"/>
            <a:ext cx="5432425" cy="222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1787" y="3923141"/>
            <a:ext cx="1949196" cy="2202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8814" y="2079447"/>
            <a:ext cx="390271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000000"/>
                </a:solidFill>
              </a:rPr>
              <a:t>t.addCell </a:t>
            </a:r>
            <a:r>
              <a:rPr dirty="0" sz="1800" spc="-70">
                <a:solidFill>
                  <a:srgbClr val="000000"/>
                </a:solidFill>
              </a:rPr>
              <a:t>(new</a:t>
            </a:r>
            <a:r>
              <a:rPr dirty="0" sz="1800" spc="-185">
                <a:solidFill>
                  <a:srgbClr val="000000"/>
                </a:solidFill>
              </a:rPr>
              <a:t> </a:t>
            </a:r>
            <a:r>
              <a:rPr dirty="0" sz="1800" spc="-50">
                <a:solidFill>
                  <a:srgbClr val="000000"/>
                </a:solidFill>
              </a:rPr>
              <a:t>Phrase(formatDateString(  </a:t>
            </a:r>
            <a:r>
              <a:rPr dirty="0" sz="1800" spc="-55">
                <a:solidFill>
                  <a:srgbClr val="000000"/>
                </a:solidFill>
              </a:rPr>
              <a:t>sd.date </a:t>
            </a:r>
            <a:r>
              <a:rPr dirty="0" sz="1800" spc="-140">
                <a:solidFill>
                  <a:srgbClr val="000000"/>
                </a:solidFill>
              </a:rPr>
              <a:t>== </a:t>
            </a:r>
            <a:r>
              <a:rPr dirty="0" sz="1800" spc="-25">
                <a:solidFill>
                  <a:srgbClr val="000000"/>
                </a:solidFill>
              </a:rPr>
              <a:t>null </a:t>
            </a:r>
            <a:r>
              <a:rPr dirty="0" sz="1800" spc="-65">
                <a:solidFill>
                  <a:srgbClr val="000000"/>
                </a:solidFill>
              </a:rPr>
              <a:t>|| </a:t>
            </a:r>
            <a:r>
              <a:rPr dirty="0" sz="1800" spc="-75">
                <a:solidFill>
                  <a:srgbClr val="000000"/>
                </a:solidFill>
              </a:rPr>
              <a:t>"".equals </a:t>
            </a:r>
            <a:r>
              <a:rPr dirty="0" sz="1800" spc="-65">
                <a:solidFill>
                  <a:srgbClr val="000000"/>
                </a:solidFill>
              </a:rPr>
              <a:t>(sd.date) </a:t>
            </a:r>
            <a:r>
              <a:rPr dirty="0" sz="1800" spc="-235">
                <a:solidFill>
                  <a:srgbClr val="000000"/>
                </a:solidFill>
              </a:rPr>
              <a:t>?  </a:t>
            </a:r>
            <a:r>
              <a:rPr dirty="0" sz="1800" spc="-55">
                <a:solidFill>
                  <a:srgbClr val="000000"/>
                </a:solidFill>
              </a:rPr>
              <a:t>sh.date.substring</a:t>
            </a:r>
            <a:r>
              <a:rPr dirty="0" sz="1800" spc="-110">
                <a:solidFill>
                  <a:srgbClr val="000000"/>
                </a:solidFill>
              </a:rPr>
              <a:t> </a:t>
            </a:r>
            <a:r>
              <a:rPr dirty="0" sz="1800" spc="-60">
                <a:solidFill>
                  <a:srgbClr val="000000"/>
                </a:solidFill>
              </a:rPr>
              <a:t>(0,</a:t>
            </a:r>
            <a:r>
              <a:rPr dirty="0" sz="1800" spc="-160">
                <a:solidFill>
                  <a:srgbClr val="000000"/>
                </a:solidFill>
              </a:rPr>
              <a:t> </a:t>
            </a:r>
            <a:r>
              <a:rPr dirty="0" sz="1800" spc="-65">
                <a:solidFill>
                  <a:srgbClr val="000000"/>
                </a:solidFill>
              </a:rPr>
              <a:t>4)</a:t>
            </a:r>
            <a:r>
              <a:rPr dirty="0" sz="1800" spc="-150">
                <a:solidFill>
                  <a:srgbClr val="000000"/>
                </a:solidFill>
              </a:rPr>
              <a:t> </a:t>
            </a:r>
            <a:r>
              <a:rPr dirty="0" sz="1800" spc="-25">
                <a:solidFill>
                  <a:srgbClr val="000000"/>
                </a:solidFill>
              </a:rPr>
              <a:t>:</a:t>
            </a:r>
            <a:r>
              <a:rPr dirty="0" sz="1800" spc="-140">
                <a:solidFill>
                  <a:srgbClr val="000000"/>
                </a:solidFill>
              </a:rPr>
              <a:t> </a:t>
            </a:r>
            <a:r>
              <a:rPr dirty="0" sz="1800" spc="-60">
                <a:solidFill>
                  <a:srgbClr val="000000"/>
                </a:solidFill>
              </a:rPr>
              <a:t>sd.date),</a:t>
            </a:r>
            <a:r>
              <a:rPr dirty="0" sz="1800" spc="-114">
                <a:solidFill>
                  <a:srgbClr val="000000"/>
                </a:solidFill>
              </a:rPr>
              <a:t> </a:t>
            </a:r>
            <a:r>
              <a:rPr dirty="0" sz="1800" spc="-20">
                <a:solidFill>
                  <a:srgbClr val="000000"/>
                </a:solidFill>
              </a:rPr>
              <a:t>f));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5868161" y="1557400"/>
            <a:ext cx="2700274" cy="2046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6576" y="4024629"/>
            <a:ext cx="5434330" cy="194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latin typeface="Arial"/>
                <a:cs typeface="Arial"/>
              </a:rPr>
              <a:t>Date </a:t>
            </a:r>
            <a:r>
              <a:rPr dirty="0" sz="1800" spc="-25">
                <a:latin typeface="Arial"/>
                <a:cs typeface="Arial"/>
              </a:rPr>
              <a:t>datum </a:t>
            </a:r>
            <a:r>
              <a:rPr dirty="0" sz="1800" spc="-130">
                <a:latin typeface="Arial"/>
                <a:cs typeface="Arial"/>
              </a:rPr>
              <a:t>=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strukturDaten.date;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35">
                <a:latin typeface="Arial"/>
                <a:cs typeface="Arial"/>
              </a:rPr>
              <a:t>if </a:t>
            </a:r>
            <a:r>
              <a:rPr dirty="0" sz="1800" spc="-35">
                <a:latin typeface="Arial"/>
                <a:cs typeface="Arial"/>
              </a:rPr>
              <a:t>(datum </a:t>
            </a:r>
            <a:r>
              <a:rPr dirty="0" sz="1800" spc="-135">
                <a:latin typeface="Arial"/>
                <a:cs typeface="Arial"/>
              </a:rPr>
              <a:t>== </a:t>
            </a:r>
            <a:r>
              <a:rPr dirty="0" sz="1800" spc="-35">
                <a:latin typeface="Arial"/>
                <a:cs typeface="Arial"/>
              </a:rPr>
              <a:t>null)</a:t>
            </a:r>
            <a:r>
              <a:rPr dirty="0" sz="1800" spc="-170">
                <a:latin typeface="Arial"/>
                <a:cs typeface="Arial"/>
              </a:rPr>
              <a:t> </a:t>
            </a:r>
            <a:r>
              <a:rPr dirty="0" sz="1800" spc="-6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</a:pPr>
            <a:r>
              <a:rPr dirty="0" sz="1800" spc="-25">
                <a:latin typeface="Arial"/>
                <a:cs typeface="Arial"/>
              </a:rPr>
              <a:t>datum </a:t>
            </a:r>
            <a:r>
              <a:rPr dirty="0" sz="1800" spc="-130">
                <a:latin typeface="Arial"/>
                <a:cs typeface="Arial"/>
              </a:rPr>
              <a:t>=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40">
                <a:latin typeface="Arial"/>
                <a:cs typeface="Arial"/>
              </a:rPr>
              <a:t>strukturHelper.date;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6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25805" algn="l"/>
              </a:tabLst>
            </a:pPr>
            <a:r>
              <a:rPr dirty="0" sz="1800" spc="-35">
                <a:latin typeface="Arial"/>
                <a:cs typeface="Arial"/>
              </a:rPr>
              <a:t>String	</a:t>
            </a:r>
            <a:r>
              <a:rPr dirty="0" sz="1800" spc="-25">
                <a:latin typeface="Arial"/>
                <a:cs typeface="Arial"/>
              </a:rPr>
              <a:t>datumFormatiert </a:t>
            </a:r>
            <a:r>
              <a:rPr dirty="0" sz="1800" spc="-130">
                <a:latin typeface="Arial"/>
                <a:cs typeface="Arial"/>
              </a:rPr>
              <a:t>=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30">
                <a:latin typeface="Arial"/>
                <a:cs typeface="Arial"/>
              </a:rPr>
              <a:t>formatDate(datum);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10">
                <a:latin typeface="Arial"/>
                <a:cs typeface="Arial"/>
              </a:rPr>
              <a:t>Phrase </a:t>
            </a:r>
            <a:r>
              <a:rPr dirty="0" sz="1800" spc="-80">
                <a:latin typeface="Arial"/>
                <a:cs typeface="Arial"/>
              </a:rPr>
              <a:t>phrase </a:t>
            </a:r>
            <a:r>
              <a:rPr dirty="0" sz="1800" spc="-130">
                <a:latin typeface="Arial"/>
                <a:cs typeface="Arial"/>
              </a:rPr>
              <a:t>= </a:t>
            </a:r>
            <a:r>
              <a:rPr dirty="0" sz="1800" spc="-65">
                <a:latin typeface="Arial"/>
                <a:cs typeface="Arial"/>
              </a:rPr>
              <a:t>new </a:t>
            </a:r>
            <a:r>
              <a:rPr dirty="0" sz="1800" spc="-50">
                <a:latin typeface="Arial"/>
                <a:cs typeface="Arial"/>
              </a:rPr>
              <a:t>Phrase(datumFormatiert,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format);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65">
                <a:latin typeface="Arial"/>
                <a:cs typeface="Arial"/>
              </a:rPr>
              <a:t>table.addCell(phrase);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35736" y="1551432"/>
            <a:ext cx="5252085" cy="4718685"/>
            <a:chOff x="935736" y="1551432"/>
            <a:chExt cx="5252085" cy="4718685"/>
          </a:xfrm>
        </p:grpSpPr>
        <p:sp>
          <p:nvSpPr>
            <p:cNvPr id="7" name="object 7"/>
            <p:cNvSpPr/>
            <p:nvPr/>
          </p:nvSpPr>
          <p:spPr>
            <a:xfrm>
              <a:off x="1130807" y="1813560"/>
              <a:ext cx="4596384" cy="40660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5736" y="1551432"/>
              <a:ext cx="5251704" cy="47183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95273" y="1829054"/>
              <a:ext cx="4467225" cy="3935095"/>
            </a:xfrm>
            <a:custGeom>
              <a:avLst/>
              <a:gdLst/>
              <a:ahLst/>
              <a:cxnLst/>
              <a:rect l="l" t="t" r="r" b="b"/>
              <a:pathLst>
                <a:path w="4467225" h="3935095">
                  <a:moveTo>
                    <a:pt x="1115491" y="0"/>
                  </a:moveTo>
                  <a:lnTo>
                    <a:pt x="4466640" y="1602613"/>
                  </a:lnTo>
                  <a:lnTo>
                    <a:pt x="3351072" y="3934980"/>
                  </a:lnTo>
                  <a:lnTo>
                    <a:pt x="0" y="2332228"/>
                  </a:lnTo>
                  <a:lnTo>
                    <a:pt x="1115491" y="0"/>
                  </a:lnTo>
                  <a:close/>
                </a:path>
              </a:pathLst>
            </a:custGeom>
            <a:ln w="222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00177" y="2167967"/>
              <a:ext cx="3002651" cy="17504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81327" y="1551432"/>
              <a:ext cx="4523232" cy="31668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23237" y="3430305"/>
              <a:ext cx="1252751" cy="7829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26919" y="2724912"/>
              <a:ext cx="2584704" cy="22402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05947" y="3759404"/>
              <a:ext cx="2702897" cy="16072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87552" y="3142488"/>
              <a:ext cx="4090416" cy="29626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7682" y="2838399"/>
            <a:ext cx="4785995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000" spc="-10" b="1">
                <a:latin typeface="Arial"/>
                <a:cs typeface="Arial"/>
                <a:hlinkClick r:id="rId2"/>
              </a:rPr>
              <a:t>www.iks-gmbh.com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35745" cy="6858000"/>
            <a:chOff x="0" y="0"/>
            <a:chExt cx="913574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35237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40536" y="1755648"/>
              <a:ext cx="6059423" cy="40873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644" y="956513"/>
            <a:ext cx="244538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Häufige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Unsitten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1709" y="1688083"/>
            <a:ext cx="8549513" cy="4849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12491" y="3275787"/>
            <a:ext cx="146431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F88E36"/>
                </a:solidFill>
                <a:latin typeface="Arial"/>
                <a:cs typeface="Arial"/>
              </a:rPr>
              <a:t>Unglückliche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-5">
                <a:solidFill>
                  <a:srgbClr val="F88E36"/>
                </a:solidFill>
                <a:latin typeface="Arial"/>
                <a:cs typeface="Arial"/>
              </a:rPr>
              <a:t>Namensgebung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0905" y="3347974"/>
            <a:ext cx="8737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Fe</a:t>
            </a:r>
            <a:r>
              <a:rPr dirty="0" sz="1600" spc="-15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le</a:t>
            </a:r>
            <a:r>
              <a:rPr dirty="0" sz="1600" spc="-10">
                <a:solidFill>
                  <a:srgbClr val="006FC0"/>
                </a:solidFill>
                <a:latin typeface="Arial"/>
                <a:cs typeface="Arial"/>
              </a:rPr>
              <a:t>nd</a:t>
            </a: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e  </a:t>
            </a:r>
            <a:r>
              <a:rPr dirty="0" sz="1600" spc="-30">
                <a:solidFill>
                  <a:srgbClr val="006FC0"/>
                </a:solidFill>
                <a:latin typeface="Arial"/>
                <a:cs typeface="Arial"/>
              </a:rPr>
              <a:t>Tests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1198" y="5040884"/>
            <a:ext cx="154686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(Zu)</a:t>
            </a:r>
            <a:r>
              <a:rPr dirty="0" sz="1600" spc="-7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komplizierte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006FC0"/>
                </a:solidFill>
                <a:latin typeface="Arial"/>
                <a:cs typeface="Arial"/>
              </a:rPr>
              <a:t>Implementierung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3854" y="2699461"/>
            <a:ext cx="1391285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Code-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-85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dopp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lu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nge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2929" y="1835023"/>
            <a:ext cx="124333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7975" marR="5080" indent="-295910">
              <a:lnSpc>
                <a:spcPct val="100000"/>
              </a:lnSpc>
              <a:spcBef>
                <a:spcPts val="105"/>
              </a:spcBef>
            </a:pPr>
            <a:r>
              <a:rPr dirty="0" sz="1600" spc="10">
                <a:latin typeface="Arial"/>
                <a:cs typeface="Arial"/>
              </a:rPr>
              <a:t>K</a:t>
            </a:r>
            <a:r>
              <a:rPr dirty="0" sz="1600" spc="-10">
                <a:latin typeface="Arial"/>
                <a:cs typeface="Arial"/>
              </a:rPr>
              <a:t>on</a:t>
            </a:r>
            <a:r>
              <a:rPr dirty="0" sz="1600" spc="5">
                <a:latin typeface="Arial"/>
                <a:cs typeface="Arial"/>
              </a:rPr>
              <a:t>f</a:t>
            </a:r>
            <a:r>
              <a:rPr dirty="0" sz="1600" spc="-10">
                <a:latin typeface="Arial"/>
                <a:cs typeface="Arial"/>
              </a:rPr>
              <a:t>o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 spc="30">
                <a:latin typeface="Arial"/>
                <a:cs typeface="Arial"/>
              </a:rPr>
              <a:t>m</a:t>
            </a:r>
            <a:r>
              <a:rPr dirty="0" sz="1600">
                <a:latin typeface="Arial"/>
                <a:cs typeface="Arial"/>
              </a:rPr>
              <a:t>i</a:t>
            </a:r>
            <a:r>
              <a:rPr dirty="0" sz="1600" spc="5">
                <a:latin typeface="Arial"/>
                <a:cs typeface="Arial"/>
              </a:rPr>
              <a:t>t</a:t>
            </a:r>
            <a:r>
              <a:rPr dirty="0" sz="1600" spc="-10">
                <a:latin typeface="Arial"/>
                <a:cs typeface="Arial"/>
              </a:rPr>
              <a:t>ä</a:t>
            </a:r>
            <a:r>
              <a:rPr dirty="0" sz="1600" spc="5">
                <a:latin typeface="Arial"/>
                <a:cs typeface="Arial"/>
              </a:rPr>
              <a:t>t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>
                <a:latin typeface="Arial"/>
                <a:cs typeface="Arial"/>
              </a:rPr>
              <a:t>-  </a:t>
            </a:r>
            <a:r>
              <a:rPr dirty="0" sz="1600" spc="-5">
                <a:latin typeface="Arial"/>
                <a:cs typeface="Arial"/>
              </a:rPr>
              <a:t>brüche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3076" y="3724732"/>
            <a:ext cx="122047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latin typeface="Arial"/>
                <a:cs typeface="Arial"/>
              </a:rPr>
              <a:t>Frühzeitiges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latin typeface="Arial"/>
                <a:cs typeface="Arial"/>
              </a:rPr>
              <a:t>Fert</a:t>
            </a:r>
            <a:r>
              <a:rPr dirty="0" sz="1600">
                <a:latin typeface="Arial"/>
                <a:cs typeface="Arial"/>
              </a:rPr>
              <a:t>ig</a:t>
            </a:r>
            <a:r>
              <a:rPr dirty="0" sz="1600" spc="30">
                <a:latin typeface="Arial"/>
                <a:cs typeface="Arial"/>
              </a:rPr>
              <a:t>m</a:t>
            </a:r>
            <a:r>
              <a:rPr dirty="0" sz="1600">
                <a:latin typeface="Arial"/>
                <a:cs typeface="Arial"/>
              </a:rPr>
              <a:t>eld</a:t>
            </a:r>
            <a:r>
              <a:rPr dirty="0" sz="1600" spc="-10">
                <a:latin typeface="Arial"/>
                <a:cs typeface="Arial"/>
              </a:rPr>
              <a:t>e</a:t>
            </a:r>
            <a:r>
              <a:rPr dirty="0" sz="1600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072" y="3764991"/>
            <a:ext cx="149225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600" spc="-5">
                <a:latin typeface="Arial"/>
                <a:cs typeface="Arial"/>
              </a:rPr>
              <a:t>Unzureichendes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Logging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2317" y="5509056"/>
            <a:ext cx="1939289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533400">
              <a:lnSpc>
                <a:spcPct val="100000"/>
              </a:lnSpc>
              <a:spcBef>
                <a:spcPts val="105"/>
              </a:spcBef>
            </a:pPr>
            <a:r>
              <a:rPr dirty="0" sz="1600" spc="-5">
                <a:latin typeface="Arial"/>
                <a:cs typeface="Arial"/>
              </a:rPr>
              <a:t>Fehlende  Konsistenzprüfungen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11925" y="1832101"/>
            <a:ext cx="1889760" cy="673735"/>
            <a:chOff x="6511925" y="1832101"/>
            <a:chExt cx="1889760" cy="673735"/>
          </a:xfrm>
        </p:grpSpPr>
        <p:sp>
          <p:nvSpPr>
            <p:cNvPr id="13" name="object 13"/>
            <p:cNvSpPr/>
            <p:nvPr/>
          </p:nvSpPr>
          <p:spPr>
            <a:xfrm>
              <a:off x="6524625" y="1844801"/>
              <a:ext cx="1864360" cy="648335"/>
            </a:xfrm>
            <a:custGeom>
              <a:avLst/>
              <a:gdLst/>
              <a:ahLst/>
              <a:cxnLst/>
              <a:rect l="l" t="t" r="r" b="b"/>
              <a:pathLst>
                <a:path w="1864359" h="648335">
                  <a:moveTo>
                    <a:pt x="931926" y="0"/>
                  </a:moveTo>
                  <a:lnTo>
                    <a:pt x="862369" y="888"/>
                  </a:lnTo>
                  <a:lnTo>
                    <a:pt x="794203" y="3512"/>
                  </a:lnTo>
                  <a:lnTo>
                    <a:pt x="727605" y="7809"/>
                  </a:lnTo>
                  <a:lnTo>
                    <a:pt x="662757" y="13716"/>
                  </a:lnTo>
                  <a:lnTo>
                    <a:pt x="599839" y="21171"/>
                  </a:lnTo>
                  <a:lnTo>
                    <a:pt x="539031" y="30111"/>
                  </a:lnTo>
                  <a:lnTo>
                    <a:pt x="480512" y="40474"/>
                  </a:lnTo>
                  <a:lnTo>
                    <a:pt x="424463" y="52196"/>
                  </a:lnTo>
                  <a:lnTo>
                    <a:pt x="371065" y="65217"/>
                  </a:lnTo>
                  <a:lnTo>
                    <a:pt x="320496" y="79472"/>
                  </a:lnTo>
                  <a:lnTo>
                    <a:pt x="272938" y="94900"/>
                  </a:lnTo>
                  <a:lnTo>
                    <a:pt x="228571" y="111438"/>
                  </a:lnTo>
                  <a:lnTo>
                    <a:pt x="187574" y="129023"/>
                  </a:lnTo>
                  <a:lnTo>
                    <a:pt x="150128" y="147594"/>
                  </a:lnTo>
                  <a:lnTo>
                    <a:pt x="116412" y="167086"/>
                  </a:lnTo>
                  <a:lnTo>
                    <a:pt x="60895" y="208588"/>
                  </a:lnTo>
                  <a:lnTo>
                    <a:pt x="22462" y="253028"/>
                  </a:lnTo>
                  <a:lnTo>
                    <a:pt x="2555" y="299906"/>
                  </a:lnTo>
                  <a:lnTo>
                    <a:pt x="0" y="324103"/>
                  </a:lnTo>
                  <a:lnTo>
                    <a:pt x="2555" y="348284"/>
                  </a:lnTo>
                  <a:lnTo>
                    <a:pt x="22462" y="395134"/>
                  </a:lnTo>
                  <a:lnTo>
                    <a:pt x="60895" y="439551"/>
                  </a:lnTo>
                  <a:lnTo>
                    <a:pt x="116412" y="481034"/>
                  </a:lnTo>
                  <a:lnTo>
                    <a:pt x="150128" y="500519"/>
                  </a:lnTo>
                  <a:lnTo>
                    <a:pt x="187574" y="519083"/>
                  </a:lnTo>
                  <a:lnTo>
                    <a:pt x="228571" y="536662"/>
                  </a:lnTo>
                  <a:lnTo>
                    <a:pt x="272938" y="553196"/>
                  </a:lnTo>
                  <a:lnTo>
                    <a:pt x="320496" y="568620"/>
                  </a:lnTo>
                  <a:lnTo>
                    <a:pt x="371065" y="582872"/>
                  </a:lnTo>
                  <a:lnTo>
                    <a:pt x="424463" y="595890"/>
                  </a:lnTo>
                  <a:lnTo>
                    <a:pt x="480512" y="607611"/>
                  </a:lnTo>
                  <a:lnTo>
                    <a:pt x="539031" y="617972"/>
                  </a:lnTo>
                  <a:lnTo>
                    <a:pt x="599839" y="626911"/>
                  </a:lnTo>
                  <a:lnTo>
                    <a:pt x="662757" y="634365"/>
                  </a:lnTo>
                  <a:lnTo>
                    <a:pt x="727605" y="640272"/>
                  </a:lnTo>
                  <a:lnTo>
                    <a:pt x="794203" y="644568"/>
                  </a:lnTo>
                  <a:lnTo>
                    <a:pt x="862369" y="647192"/>
                  </a:lnTo>
                  <a:lnTo>
                    <a:pt x="931926" y="648081"/>
                  </a:lnTo>
                  <a:lnTo>
                    <a:pt x="1001466" y="647192"/>
                  </a:lnTo>
                  <a:lnTo>
                    <a:pt x="1069620" y="644568"/>
                  </a:lnTo>
                  <a:lnTo>
                    <a:pt x="1136207" y="640272"/>
                  </a:lnTo>
                  <a:lnTo>
                    <a:pt x="1201047" y="634365"/>
                  </a:lnTo>
                  <a:lnTo>
                    <a:pt x="1263960" y="626911"/>
                  </a:lnTo>
                  <a:lnTo>
                    <a:pt x="1324765" y="617972"/>
                  </a:lnTo>
                  <a:lnTo>
                    <a:pt x="1383283" y="607611"/>
                  </a:lnTo>
                  <a:lnTo>
                    <a:pt x="1439332" y="595890"/>
                  </a:lnTo>
                  <a:lnTo>
                    <a:pt x="1492732" y="582872"/>
                  </a:lnTo>
                  <a:lnTo>
                    <a:pt x="1543303" y="568620"/>
                  </a:lnTo>
                  <a:lnTo>
                    <a:pt x="1590865" y="553196"/>
                  </a:lnTo>
                  <a:lnTo>
                    <a:pt x="1635237" y="536662"/>
                  </a:lnTo>
                  <a:lnTo>
                    <a:pt x="1676239" y="519083"/>
                  </a:lnTo>
                  <a:lnTo>
                    <a:pt x="1713691" y="500519"/>
                  </a:lnTo>
                  <a:lnTo>
                    <a:pt x="1747412" y="481034"/>
                  </a:lnTo>
                  <a:lnTo>
                    <a:pt x="1802941" y="439551"/>
                  </a:lnTo>
                  <a:lnTo>
                    <a:pt x="1841383" y="395134"/>
                  </a:lnTo>
                  <a:lnTo>
                    <a:pt x="1861295" y="348284"/>
                  </a:lnTo>
                  <a:lnTo>
                    <a:pt x="1863852" y="324103"/>
                  </a:lnTo>
                  <a:lnTo>
                    <a:pt x="1861295" y="299906"/>
                  </a:lnTo>
                  <a:lnTo>
                    <a:pt x="1841383" y="253028"/>
                  </a:lnTo>
                  <a:lnTo>
                    <a:pt x="1802941" y="208588"/>
                  </a:lnTo>
                  <a:lnTo>
                    <a:pt x="1747412" y="167086"/>
                  </a:lnTo>
                  <a:lnTo>
                    <a:pt x="1713691" y="147594"/>
                  </a:lnTo>
                  <a:lnTo>
                    <a:pt x="1676239" y="129023"/>
                  </a:lnTo>
                  <a:lnTo>
                    <a:pt x="1635237" y="111438"/>
                  </a:lnTo>
                  <a:lnTo>
                    <a:pt x="1590865" y="94900"/>
                  </a:lnTo>
                  <a:lnTo>
                    <a:pt x="1543303" y="79472"/>
                  </a:lnTo>
                  <a:lnTo>
                    <a:pt x="1492732" y="65217"/>
                  </a:lnTo>
                  <a:lnTo>
                    <a:pt x="1439332" y="52196"/>
                  </a:lnTo>
                  <a:lnTo>
                    <a:pt x="1383283" y="40474"/>
                  </a:lnTo>
                  <a:lnTo>
                    <a:pt x="1324765" y="30111"/>
                  </a:lnTo>
                  <a:lnTo>
                    <a:pt x="1263960" y="21171"/>
                  </a:lnTo>
                  <a:lnTo>
                    <a:pt x="1201047" y="13716"/>
                  </a:lnTo>
                  <a:lnTo>
                    <a:pt x="1136207" y="7809"/>
                  </a:lnTo>
                  <a:lnTo>
                    <a:pt x="1069620" y="3512"/>
                  </a:lnTo>
                  <a:lnTo>
                    <a:pt x="1001466" y="888"/>
                  </a:lnTo>
                  <a:lnTo>
                    <a:pt x="931926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24625" y="1844801"/>
              <a:ext cx="1864360" cy="648335"/>
            </a:xfrm>
            <a:custGeom>
              <a:avLst/>
              <a:gdLst/>
              <a:ahLst/>
              <a:cxnLst/>
              <a:rect l="l" t="t" r="r" b="b"/>
              <a:pathLst>
                <a:path w="1864359" h="648335">
                  <a:moveTo>
                    <a:pt x="0" y="324103"/>
                  </a:moveTo>
                  <a:lnTo>
                    <a:pt x="10103" y="276193"/>
                  </a:lnTo>
                  <a:lnTo>
                    <a:pt x="39453" y="230472"/>
                  </a:lnTo>
                  <a:lnTo>
                    <a:pt x="86608" y="187438"/>
                  </a:lnTo>
                  <a:lnTo>
                    <a:pt x="150128" y="147594"/>
                  </a:lnTo>
                  <a:lnTo>
                    <a:pt x="187574" y="129023"/>
                  </a:lnTo>
                  <a:lnTo>
                    <a:pt x="228571" y="111438"/>
                  </a:lnTo>
                  <a:lnTo>
                    <a:pt x="272938" y="94900"/>
                  </a:lnTo>
                  <a:lnTo>
                    <a:pt x="320496" y="79472"/>
                  </a:lnTo>
                  <a:lnTo>
                    <a:pt x="371065" y="65217"/>
                  </a:lnTo>
                  <a:lnTo>
                    <a:pt x="424463" y="52196"/>
                  </a:lnTo>
                  <a:lnTo>
                    <a:pt x="480512" y="40474"/>
                  </a:lnTo>
                  <a:lnTo>
                    <a:pt x="539031" y="30111"/>
                  </a:lnTo>
                  <a:lnTo>
                    <a:pt x="599839" y="21171"/>
                  </a:lnTo>
                  <a:lnTo>
                    <a:pt x="662757" y="13716"/>
                  </a:lnTo>
                  <a:lnTo>
                    <a:pt x="727605" y="7809"/>
                  </a:lnTo>
                  <a:lnTo>
                    <a:pt x="794203" y="3512"/>
                  </a:lnTo>
                  <a:lnTo>
                    <a:pt x="862369" y="888"/>
                  </a:lnTo>
                  <a:lnTo>
                    <a:pt x="931926" y="0"/>
                  </a:lnTo>
                  <a:lnTo>
                    <a:pt x="1001466" y="888"/>
                  </a:lnTo>
                  <a:lnTo>
                    <a:pt x="1069620" y="3512"/>
                  </a:lnTo>
                  <a:lnTo>
                    <a:pt x="1136207" y="7809"/>
                  </a:lnTo>
                  <a:lnTo>
                    <a:pt x="1201047" y="13716"/>
                  </a:lnTo>
                  <a:lnTo>
                    <a:pt x="1263960" y="21171"/>
                  </a:lnTo>
                  <a:lnTo>
                    <a:pt x="1324765" y="30111"/>
                  </a:lnTo>
                  <a:lnTo>
                    <a:pt x="1383283" y="40474"/>
                  </a:lnTo>
                  <a:lnTo>
                    <a:pt x="1439332" y="52196"/>
                  </a:lnTo>
                  <a:lnTo>
                    <a:pt x="1492732" y="65217"/>
                  </a:lnTo>
                  <a:lnTo>
                    <a:pt x="1543303" y="79472"/>
                  </a:lnTo>
                  <a:lnTo>
                    <a:pt x="1590865" y="94900"/>
                  </a:lnTo>
                  <a:lnTo>
                    <a:pt x="1635237" y="111438"/>
                  </a:lnTo>
                  <a:lnTo>
                    <a:pt x="1676239" y="129023"/>
                  </a:lnTo>
                  <a:lnTo>
                    <a:pt x="1713691" y="147594"/>
                  </a:lnTo>
                  <a:lnTo>
                    <a:pt x="1747412" y="167086"/>
                  </a:lnTo>
                  <a:lnTo>
                    <a:pt x="1802941" y="208588"/>
                  </a:lnTo>
                  <a:lnTo>
                    <a:pt x="1841383" y="253028"/>
                  </a:lnTo>
                  <a:lnTo>
                    <a:pt x="1861295" y="299906"/>
                  </a:lnTo>
                  <a:lnTo>
                    <a:pt x="1863852" y="324103"/>
                  </a:lnTo>
                  <a:lnTo>
                    <a:pt x="1861295" y="348284"/>
                  </a:lnTo>
                  <a:lnTo>
                    <a:pt x="1841383" y="395134"/>
                  </a:lnTo>
                  <a:lnTo>
                    <a:pt x="1802941" y="439551"/>
                  </a:lnTo>
                  <a:lnTo>
                    <a:pt x="1747412" y="481034"/>
                  </a:lnTo>
                  <a:lnTo>
                    <a:pt x="1713691" y="500519"/>
                  </a:lnTo>
                  <a:lnTo>
                    <a:pt x="1676239" y="519083"/>
                  </a:lnTo>
                  <a:lnTo>
                    <a:pt x="1635237" y="536662"/>
                  </a:lnTo>
                  <a:lnTo>
                    <a:pt x="1590865" y="553196"/>
                  </a:lnTo>
                  <a:lnTo>
                    <a:pt x="1543303" y="568620"/>
                  </a:lnTo>
                  <a:lnTo>
                    <a:pt x="1492732" y="582872"/>
                  </a:lnTo>
                  <a:lnTo>
                    <a:pt x="1439332" y="595890"/>
                  </a:lnTo>
                  <a:lnTo>
                    <a:pt x="1383283" y="607611"/>
                  </a:lnTo>
                  <a:lnTo>
                    <a:pt x="1324765" y="617972"/>
                  </a:lnTo>
                  <a:lnTo>
                    <a:pt x="1263960" y="626911"/>
                  </a:lnTo>
                  <a:lnTo>
                    <a:pt x="1201047" y="634365"/>
                  </a:lnTo>
                  <a:lnTo>
                    <a:pt x="1136207" y="640272"/>
                  </a:lnTo>
                  <a:lnTo>
                    <a:pt x="1069620" y="644568"/>
                  </a:lnTo>
                  <a:lnTo>
                    <a:pt x="1001466" y="647192"/>
                  </a:lnTo>
                  <a:lnTo>
                    <a:pt x="931926" y="648081"/>
                  </a:lnTo>
                  <a:lnTo>
                    <a:pt x="862369" y="647192"/>
                  </a:lnTo>
                  <a:lnTo>
                    <a:pt x="794203" y="644568"/>
                  </a:lnTo>
                  <a:lnTo>
                    <a:pt x="727605" y="640272"/>
                  </a:lnTo>
                  <a:lnTo>
                    <a:pt x="662757" y="634365"/>
                  </a:lnTo>
                  <a:lnTo>
                    <a:pt x="599839" y="626911"/>
                  </a:lnTo>
                  <a:lnTo>
                    <a:pt x="539031" y="617972"/>
                  </a:lnTo>
                  <a:lnTo>
                    <a:pt x="480512" y="607611"/>
                  </a:lnTo>
                  <a:lnTo>
                    <a:pt x="424463" y="595890"/>
                  </a:lnTo>
                  <a:lnTo>
                    <a:pt x="371065" y="582872"/>
                  </a:lnTo>
                  <a:lnTo>
                    <a:pt x="320496" y="568620"/>
                  </a:lnTo>
                  <a:lnTo>
                    <a:pt x="272938" y="553196"/>
                  </a:lnTo>
                  <a:lnTo>
                    <a:pt x="228571" y="536662"/>
                  </a:lnTo>
                  <a:lnTo>
                    <a:pt x="187574" y="519083"/>
                  </a:lnTo>
                  <a:lnTo>
                    <a:pt x="150128" y="500519"/>
                  </a:lnTo>
                  <a:lnTo>
                    <a:pt x="116412" y="481034"/>
                  </a:lnTo>
                  <a:lnTo>
                    <a:pt x="60895" y="439551"/>
                  </a:lnTo>
                  <a:lnTo>
                    <a:pt x="22462" y="395134"/>
                  </a:lnTo>
                  <a:lnTo>
                    <a:pt x="2555" y="348284"/>
                  </a:lnTo>
                  <a:lnTo>
                    <a:pt x="0" y="324103"/>
                  </a:lnTo>
                  <a:close/>
                </a:path>
              </a:pathLst>
            </a:custGeom>
            <a:ln w="25400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900798" y="1907286"/>
            <a:ext cx="111633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AF50"/>
                </a:solidFill>
                <a:latin typeface="Arial"/>
                <a:cs typeface="Arial"/>
              </a:rPr>
              <a:t>Schlechte  </a:t>
            </a:r>
            <a:r>
              <a:rPr dirty="0" sz="1600" spc="5">
                <a:solidFill>
                  <a:srgbClr val="00AF50"/>
                </a:solidFill>
                <a:latin typeface="Arial"/>
                <a:cs typeface="Arial"/>
              </a:rPr>
              <a:t>I</a:t>
            </a:r>
            <a:r>
              <a:rPr dirty="0" sz="1600" spc="-10">
                <a:solidFill>
                  <a:srgbClr val="00AF50"/>
                </a:solidFill>
                <a:latin typeface="Arial"/>
                <a:cs typeface="Arial"/>
              </a:rPr>
              <a:t>n</a:t>
            </a:r>
            <a:r>
              <a:rPr dirty="0" sz="1600" spc="5">
                <a:solidFill>
                  <a:srgbClr val="00AF50"/>
                </a:solidFill>
                <a:latin typeface="Arial"/>
                <a:cs typeface="Arial"/>
              </a:rPr>
              <a:t>f</a:t>
            </a:r>
            <a:r>
              <a:rPr dirty="0" sz="1600" spc="-10">
                <a:solidFill>
                  <a:srgbClr val="00AF50"/>
                </a:solidFill>
                <a:latin typeface="Arial"/>
                <a:cs typeface="Arial"/>
              </a:rPr>
              <a:t>r</a:t>
            </a:r>
            <a:r>
              <a:rPr dirty="0" sz="1600" spc="-10">
                <a:solidFill>
                  <a:srgbClr val="00AF50"/>
                </a:solidFill>
                <a:latin typeface="Arial"/>
                <a:cs typeface="Arial"/>
              </a:rPr>
              <a:t>a</a:t>
            </a:r>
            <a:r>
              <a:rPr dirty="0" sz="1600" spc="5">
                <a:solidFill>
                  <a:srgbClr val="00AF50"/>
                </a:solidFill>
                <a:latin typeface="Arial"/>
                <a:cs typeface="Arial"/>
              </a:rPr>
              <a:t>s</a:t>
            </a:r>
            <a:r>
              <a:rPr dirty="0" sz="1600" spc="5">
                <a:solidFill>
                  <a:srgbClr val="00AF50"/>
                </a:solidFill>
                <a:latin typeface="Arial"/>
                <a:cs typeface="Arial"/>
              </a:rPr>
              <a:t>t</a:t>
            </a:r>
            <a:r>
              <a:rPr dirty="0" sz="1600" spc="-10">
                <a:solidFill>
                  <a:srgbClr val="00AF50"/>
                </a:solidFill>
                <a:latin typeface="Arial"/>
                <a:cs typeface="Arial"/>
              </a:rPr>
              <a:t>r</a:t>
            </a:r>
            <a:r>
              <a:rPr dirty="0" sz="1600" spc="-10">
                <a:solidFill>
                  <a:srgbClr val="00AF50"/>
                </a:solidFill>
                <a:latin typeface="Arial"/>
                <a:cs typeface="Arial"/>
              </a:rPr>
              <a:t>u</a:t>
            </a:r>
            <a:r>
              <a:rPr dirty="0" sz="1600" spc="5">
                <a:solidFill>
                  <a:srgbClr val="00AF50"/>
                </a:solidFill>
                <a:latin typeface="Arial"/>
                <a:cs typeface="Arial"/>
              </a:rPr>
              <a:t>k</a:t>
            </a:r>
            <a:r>
              <a:rPr dirty="0" sz="1600" spc="5">
                <a:solidFill>
                  <a:srgbClr val="00AF50"/>
                </a:solidFill>
                <a:latin typeface="Arial"/>
                <a:cs typeface="Arial"/>
              </a:rPr>
              <a:t>t</a:t>
            </a:r>
            <a:r>
              <a:rPr dirty="0" sz="1600" spc="-10">
                <a:solidFill>
                  <a:srgbClr val="00AF50"/>
                </a:solidFill>
                <a:latin typeface="Arial"/>
                <a:cs typeface="Arial"/>
              </a:rPr>
              <a:t>u</a:t>
            </a:r>
            <a:r>
              <a:rPr dirty="0" sz="1600">
                <a:solidFill>
                  <a:srgbClr val="00AF50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13938" y="4000627"/>
            <a:ext cx="1748155" cy="1158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242060" indent="15240">
              <a:lnSpc>
                <a:spcPct val="100000"/>
              </a:lnSpc>
              <a:spcBef>
                <a:spcPts val="105"/>
              </a:spcBef>
            </a:pPr>
            <a:r>
              <a:rPr dirty="0" sz="1600" spc="-35">
                <a:solidFill>
                  <a:srgbClr val="FFFF00"/>
                </a:solidFill>
                <a:latin typeface="Arial"/>
                <a:cs typeface="Arial"/>
              </a:rPr>
              <a:t>Toter  </a:t>
            </a:r>
            <a:r>
              <a:rPr dirty="0" sz="1600" spc="-10">
                <a:solidFill>
                  <a:srgbClr val="FFFF00"/>
                </a:solidFill>
                <a:latin typeface="Arial"/>
                <a:cs typeface="Arial"/>
              </a:rPr>
              <a:t>Cod</a:t>
            </a:r>
            <a:r>
              <a:rPr dirty="0" sz="1600">
                <a:solidFill>
                  <a:srgbClr val="FFFF00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algn="ctr" marL="85090">
              <a:lnSpc>
                <a:spcPct val="100000"/>
              </a:lnSpc>
              <a:spcBef>
                <a:spcPts val="1235"/>
              </a:spcBef>
            </a:pPr>
            <a:r>
              <a:rPr dirty="0" sz="1600">
                <a:latin typeface="Arial"/>
                <a:cs typeface="Arial"/>
              </a:rPr>
              <a:t>Schlechte</a:t>
            </a:r>
            <a:endParaRPr sz="1600">
              <a:latin typeface="Arial"/>
              <a:cs typeface="Arial"/>
            </a:endParaRPr>
          </a:p>
          <a:p>
            <a:pPr algn="ctr" marL="8509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Fehlerbehandlung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3295" y="2666492"/>
            <a:ext cx="123952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 spc="45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600" spc="5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ound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s 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anstatt  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Behebung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03846" y="4267580"/>
            <a:ext cx="119634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2258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latin typeface="Arial"/>
                <a:cs typeface="Arial"/>
              </a:rPr>
              <a:t>Keine  </a:t>
            </a:r>
            <a:r>
              <a:rPr dirty="0" sz="1600" spc="10">
                <a:latin typeface="Arial"/>
                <a:cs typeface="Arial"/>
              </a:rPr>
              <a:t>K</a:t>
            </a:r>
            <a:r>
              <a:rPr dirty="0" sz="1600" spc="-10">
                <a:latin typeface="Arial"/>
                <a:cs typeface="Arial"/>
              </a:rPr>
              <a:t>o</a:t>
            </a:r>
            <a:r>
              <a:rPr dirty="0" sz="1600" spc="30">
                <a:latin typeface="Arial"/>
                <a:cs typeface="Arial"/>
              </a:rPr>
              <a:t>mm</a:t>
            </a:r>
            <a:r>
              <a:rPr dirty="0" sz="1600" spc="-10">
                <a:latin typeface="Arial"/>
                <a:cs typeface="Arial"/>
              </a:rPr>
              <a:t>en</a:t>
            </a:r>
            <a:r>
              <a:rPr dirty="0" sz="1600" spc="-15">
                <a:latin typeface="Arial"/>
                <a:cs typeface="Arial"/>
              </a:rPr>
              <a:t>t</a:t>
            </a:r>
            <a:r>
              <a:rPr dirty="0" sz="1600" spc="-10">
                <a:latin typeface="Arial"/>
                <a:cs typeface="Arial"/>
              </a:rPr>
              <a:t>a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4958" y="4680585"/>
            <a:ext cx="90678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6680" marR="5080" indent="-94615">
              <a:lnSpc>
                <a:spcPct val="100000"/>
              </a:lnSpc>
              <a:spcBef>
                <a:spcPts val="105"/>
              </a:spcBef>
            </a:pPr>
            <a:r>
              <a:rPr dirty="0" sz="1600" spc="-85">
                <a:latin typeface="Arial"/>
                <a:cs typeface="Arial"/>
              </a:rPr>
              <a:t>V</a:t>
            </a:r>
            <a:r>
              <a:rPr dirty="0" sz="1600" spc="-10">
                <a:latin typeface="Arial"/>
                <a:cs typeface="Arial"/>
              </a:rPr>
              <a:t>e</a:t>
            </a:r>
            <a:r>
              <a:rPr dirty="0" sz="1600" spc="-10">
                <a:latin typeface="Arial"/>
                <a:cs typeface="Arial"/>
              </a:rPr>
              <a:t>r</a:t>
            </a:r>
            <a:r>
              <a:rPr dirty="0" sz="1600" spc="-30">
                <a:latin typeface="Arial"/>
                <a:cs typeface="Arial"/>
              </a:rPr>
              <a:t>w</a:t>
            </a:r>
            <a:r>
              <a:rPr dirty="0" sz="1600" spc="-10">
                <a:latin typeface="Arial"/>
                <a:cs typeface="Arial"/>
              </a:rPr>
              <a:t>e</a:t>
            </a:r>
            <a:r>
              <a:rPr dirty="0" sz="1600">
                <a:latin typeface="Arial"/>
                <a:cs typeface="Arial"/>
              </a:rPr>
              <a:t>i</a:t>
            </a:r>
            <a:r>
              <a:rPr dirty="0" sz="1600" spc="10">
                <a:latin typeface="Arial"/>
                <a:cs typeface="Arial"/>
              </a:rPr>
              <a:t>s</a:t>
            </a:r>
            <a:r>
              <a:rPr dirty="0" sz="1600" spc="5">
                <a:latin typeface="Arial"/>
                <a:cs typeface="Arial"/>
              </a:rPr>
              <a:t>t</a:t>
            </a:r>
            <a:r>
              <a:rPr dirty="0" sz="1600">
                <a:latin typeface="Arial"/>
                <a:cs typeface="Arial"/>
              </a:rPr>
              <a:t>e  </a:t>
            </a:r>
            <a:r>
              <a:rPr dirty="0" sz="1600" spc="-5">
                <a:latin typeface="Arial"/>
                <a:cs typeface="Arial"/>
              </a:rPr>
              <a:t>TODOs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71440" y="5941263"/>
            <a:ext cx="1360805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5">
                <a:solidFill>
                  <a:srgbClr val="FFFF00"/>
                </a:solidFill>
                <a:latin typeface="Arial"/>
                <a:cs typeface="Arial"/>
              </a:rPr>
              <a:t>Unvollständige</a:t>
            </a:r>
            <a:endParaRPr sz="160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</a:pPr>
            <a:r>
              <a:rPr dirty="0" sz="1600" spc="-5">
                <a:solidFill>
                  <a:srgbClr val="FFFF00"/>
                </a:solidFill>
                <a:latin typeface="Arial"/>
                <a:cs typeface="Arial"/>
              </a:rPr>
              <a:t>Refactorings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56714" y="1799081"/>
            <a:ext cx="160337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00AF50"/>
                </a:solidFill>
                <a:latin typeface="Arial"/>
                <a:cs typeface="Arial"/>
              </a:rPr>
              <a:t>Kommunikations-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00AF50"/>
                </a:solidFill>
                <a:latin typeface="Arial"/>
                <a:cs typeface="Arial"/>
              </a:rPr>
              <a:t>probleme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97343" y="5869330"/>
            <a:ext cx="95631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600" spc="10">
                <a:solidFill>
                  <a:srgbClr val="F88E36"/>
                </a:solidFill>
                <a:latin typeface="Arial"/>
                <a:cs typeface="Arial"/>
              </a:rPr>
              <a:t>S</a:t>
            </a:r>
            <a:r>
              <a:rPr dirty="0" sz="1600" spc="-10">
                <a:solidFill>
                  <a:srgbClr val="F88E36"/>
                </a:solidFill>
                <a:latin typeface="Arial"/>
                <a:cs typeface="Arial"/>
              </a:rPr>
              <a:t>paghe</a:t>
            </a:r>
            <a:r>
              <a:rPr dirty="0" sz="1600" spc="5">
                <a:solidFill>
                  <a:srgbClr val="F88E36"/>
                </a:solidFill>
                <a:latin typeface="Arial"/>
                <a:cs typeface="Arial"/>
              </a:rPr>
              <a:t>tt</a:t>
            </a:r>
            <a:r>
              <a:rPr dirty="0" sz="1600" spc="5">
                <a:solidFill>
                  <a:srgbClr val="F88E36"/>
                </a:solidFill>
                <a:latin typeface="Arial"/>
                <a:cs typeface="Arial"/>
              </a:rPr>
              <a:t>i</a:t>
            </a:r>
            <a:r>
              <a:rPr dirty="0" sz="1600">
                <a:solidFill>
                  <a:srgbClr val="F88E3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F88E36"/>
                </a:solidFill>
                <a:latin typeface="Arial"/>
                <a:cs typeface="Arial"/>
              </a:rPr>
              <a:t>Code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36746" y="2447289"/>
            <a:ext cx="85026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5"/>
              </a:spcBef>
            </a:pPr>
            <a:r>
              <a:rPr dirty="0" sz="1600" spc="-5">
                <a:solidFill>
                  <a:srgbClr val="FFFF00"/>
                </a:solidFill>
                <a:latin typeface="Arial"/>
                <a:cs typeface="Arial"/>
              </a:rPr>
              <a:t>Magie</a:t>
            </a:r>
            <a:r>
              <a:rPr dirty="0" sz="1600" spc="-8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00"/>
                </a:solidFill>
                <a:latin typeface="Arial"/>
                <a:cs typeface="Arial"/>
              </a:rPr>
              <a:t>im  </a:t>
            </a:r>
            <a:r>
              <a:rPr dirty="0" sz="1600" spc="-5">
                <a:solidFill>
                  <a:srgbClr val="FFFF00"/>
                </a:solidFill>
                <a:latin typeface="Arial"/>
                <a:cs typeface="Arial"/>
              </a:rPr>
              <a:t>Code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8933" y="2445841"/>
            <a:ext cx="4000500" cy="2221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905">
              <a:lnSpc>
                <a:spcPct val="100000"/>
              </a:lnSpc>
              <a:spcBef>
                <a:spcPts val="100"/>
              </a:spcBef>
            </a:pPr>
            <a:r>
              <a:rPr dirty="0" spc="-160">
                <a:solidFill>
                  <a:srgbClr val="45969F"/>
                </a:solidFill>
              </a:rPr>
              <a:t>Grund </a:t>
            </a:r>
            <a:r>
              <a:rPr dirty="0" spc="15">
                <a:solidFill>
                  <a:srgbClr val="45969F"/>
                </a:solidFill>
              </a:rPr>
              <a:t>1:  </a:t>
            </a:r>
            <a:r>
              <a:rPr dirty="0" spc="-25"/>
              <a:t>Unvollst</a:t>
            </a:r>
            <a:r>
              <a:rPr dirty="0" spc="-40"/>
              <a:t>ä</a:t>
            </a:r>
            <a:r>
              <a:rPr dirty="0" spc="-5"/>
              <a:t>ndige  </a:t>
            </a:r>
            <a:r>
              <a:rPr dirty="0" spc="-85"/>
              <a:t>Umsetzung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2023-06-11T09:35:35Z</dcterms:created>
  <dcterms:modified xsi:type="dcterms:W3CDTF">2023-06-11T09:35:35Z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2012-06-26T00:00:00Z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2023-06-11T00:00:00Z</vt:filetime>
  </property>
</Properties>
</file>